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4"/>
  </p:notesMasterIdLst>
  <p:sldIdLst>
    <p:sldId id="256" r:id="rId2"/>
    <p:sldId id="258" r:id="rId3"/>
    <p:sldId id="261" r:id="rId4"/>
    <p:sldId id="264" r:id="rId5"/>
    <p:sldId id="306" r:id="rId6"/>
    <p:sldId id="312" r:id="rId7"/>
    <p:sldId id="362" r:id="rId8"/>
    <p:sldId id="357" r:id="rId9"/>
    <p:sldId id="267" r:id="rId10"/>
    <p:sldId id="265" r:id="rId11"/>
    <p:sldId id="311" r:id="rId12"/>
    <p:sldId id="363" r:id="rId13"/>
    <p:sldId id="313" r:id="rId14"/>
    <p:sldId id="308" r:id="rId15"/>
    <p:sldId id="266" r:id="rId16"/>
    <p:sldId id="268" r:id="rId17"/>
    <p:sldId id="355" r:id="rId18"/>
    <p:sldId id="354" r:id="rId19"/>
    <p:sldId id="356" r:id="rId20"/>
    <p:sldId id="358" r:id="rId21"/>
    <p:sldId id="314" r:id="rId22"/>
    <p:sldId id="318" r:id="rId23"/>
    <p:sldId id="319" r:id="rId24"/>
    <p:sldId id="338" r:id="rId25"/>
    <p:sldId id="326" r:id="rId26"/>
    <p:sldId id="327" r:id="rId27"/>
    <p:sldId id="339" r:id="rId28"/>
    <p:sldId id="328" r:id="rId29"/>
    <p:sldId id="330" r:id="rId30"/>
    <p:sldId id="331" r:id="rId31"/>
    <p:sldId id="333" r:id="rId32"/>
    <p:sldId id="334" r:id="rId33"/>
    <p:sldId id="340" r:id="rId34"/>
    <p:sldId id="341" r:id="rId35"/>
    <p:sldId id="342" r:id="rId36"/>
    <p:sldId id="343" r:id="rId37"/>
    <p:sldId id="345" r:id="rId38"/>
    <p:sldId id="351" r:id="rId39"/>
    <p:sldId id="352" r:id="rId40"/>
    <p:sldId id="360" r:id="rId41"/>
    <p:sldId id="315" r:id="rId42"/>
    <p:sldId id="317" r:id="rId43"/>
  </p:sldIdLst>
  <p:sldSz cx="9144000" cy="5143500" type="screen16x9"/>
  <p:notesSz cx="6858000" cy="9144000"/>
  <p:embeddedFontLst>
    <p:embeddedFont>
      <p:font typeface="等线" panose="02010600030101010101" pitchFamily="2" charset="-122"/>
      <p:regular r:id="rId45"/>
      <p:bold r:id="rId46"/>
    </p:embeddedFont>
    <p:embeddedFont>
      <p:font typeface="Adobe 黑体 Std R" panose="020B0400000000000000" pitchFamily="34" charset="-128"/>
      <p:regular r:id="rId47"/>
    </p:embeddedFont>
    <p:embeddedFont>
      <p:font typeface="Anaheim" panose="020B0604020202020204" charset="0"/>
      <p:regular r:id="rId48"/>
    </p:embeddedFont>
    <p:embeddedFont>
      <p:font typeface="Arial Rounded MT Bold" panose="020F0704030504030204" pitchFamily="34" charset="0"/>
      <p:regular r:id="rId49"/>
    </p:embeddedFont>
    <p:embeddedFont>
      <p:font typeface="Bebas Neue" panose="020B0606020202050201" pitchFamily="34" charset="0"/>
      <p:regular r:id="rId50"/>
    </p:embeddedFont>
    <p:embeddedFont>
      <p:font typeface="Bookman Old Style" panose="02050604050505020204" pitchFamily="18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Montserrat" panose="00000500000000000000" pitchFamily="2" charset="0"/>
      <p:regular r:id="rId56"/>
      <p:bold r:id="rId57"/>
      <p:italic r:id="rId58"/>
      <p:boldItalic r:id="rId59"/>
    </p:embeddedFont>
    <p:embeddedFont>
      <p:font typeface="Montserrat Black" panose="00000A00000000000000" pitchFamily="2" charset="0"/>
      <p:bold r:id="rId60"/>
      <p:italic r:id="rId61"/>
      <p:boldItalic r:id="rId62"/>
    </p:embeddedFont>
    <p:embeddedFont>
      <p:font typeface="PT Sans" panose="020B0503020203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1DD61-9B90-4CF7-B6E0-534E82FB502B}" v="94" dt="2024-04-12T15:20:26.639"/>
  </p1510:revLst>
</p1510:revInfo>
</file>

<file path=ppt/tableStyles.xml><?xml version="1.0" encoding="utf-8"?>
<a:tblStyleLst xmlns:a="http://schemas.openxmlformats.org/drawingml/2006/main" def="{224957BF-43BC-4D11-A944-7C179749B04E}">
  <a:tblStyle styleId="{224957BF-43BC-4D11-A944-7C179749B0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03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485" y="91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 ok" clId="Web-{ED4C4DAC-0A6F-42DE-A78F-8B1598761588}"/>
    <pc:docChg chg="modSld">
      <pc:chgData name="Q ok" userId="" providerId="" clId="Web-{ED4C4DAC-0A6F-42DE-A78F-8B1598761588}" dt="2024-04-10T14:29:32.599" v="3" actId="1076"/>
      <pc:docMkLst>
        <pc:docMk/>
      </pc:docMkLst>
      <pc:sldChg chg="modSp">
        <pc:chgData name="Q ok" userId="" providerId="" clId="Web-{ED4C4DAC-0A6F-42DE-A78F-8B1598761588}" dt="2024-04-10T14:29:13.473" v="1" actId="20577"/>
        <pc:sldMkLst>
          <pc:docMk/>
          <pc:sldMk cId="3449934236" sldId="352"/>
        </pc:sldMkLst>
        <pc:spChg chg="mod">
          <ac:chgData name="Q ok" userId="" providerId="" clId="Web-{ED4C4DAC-0A6F-42DE-A78F-8B1598761588}" dt="2024-04-10T14:29:13.473" v="1" actId="20577"/>
          <ac:spMkLst>
            <pc:docMk/>
            <pc:sldMk cId="3449934236" sldId="352"/>
            <ac:spMk id="10" creationId="{4CF7D674-E3FF-651C-A874-598C1D60E701}"/>
          </ac:spMkLst>
        </pc:spChg>
      </pc:sldChg>
      <pc:sldChg chg="modSp">
        <pc:chgData name="Q ok" userId="" providerId="" clId="Web-{ED4C4DAC-0A6F-42DE-A78F-8B1598761588}" dt="2024-04-10T14:29:32.599" v="3" actId="1076"/>
        <pc:sldMkLst>
          <pc:docMk/>
          <pc:sldMk cId="3947476645" sldId="360"/>
        </pc:sldMkLst>
        <pc:spChg chg="mod">
          <ac:chgData name="Q ok" userId="" providerId="" clId="Web-{ED4C4DAC-0A6F-42DE-A78F-8B1598761588}" dt="2024-04-10T14:29:32.599" v="3" actId="1076"/>
          <ac:spMkLst>
            <pc:docMk/>
            <pc:sldMk cId="3947476645" sldId="360"/>
            <ac:spMk id="2" creationId="{3F523BBD-5431-E6EA-FBBC-37202360B490}"/>
          </ac:spMkLst>
        </pc:spChg>
      </pc:sldChg>
    </pc:docChg>
  </pc:docChgLst>
  <pc:docChgLst>
    <pc:chgData name="Q ok" clId="Web-{B1666040-5A78-454D-9C86-A84DE08530D4}"/>
    <pc:docChg chg="modSld">
      <pc:chgData name="Q ok" userId="" providerId="" clId="Web-{B1666040-5A78-454D-9C86-A84DE08530D4}" dt="2024-04-10T15:11:49.493" v="1" actId="20577"/>
      <pc:docMkLst>
        <pc:docMk/>
      </pc:docMkLst>
      <pc:sldChg chg="modSp">
        <pc:chgData name="Q ok" userId="" providerId="" clId="Web-{B1666040-5A78-454D-9C86-A84DE08530D4}" dt="2024-04-10T15:11:49.493" v="1" actId="20577"/>
        <pc:sldMkLst>
          <pc:docMk/>
          <pc:sldMk cId="3947476645" sldId="360"/>
        </pc:sldMkLst>
        <pc:spChg chg="mod">
          <ac:chgData name="Q ok" userId="" providerId="" clId="Web-{B1666040-5A78-454D-9C86-A84DE08530D4}" dt="2024-04-10T15:11:49.493" v="1" actId="20577"/>
          <ac:spMkLst>
            <pc:docMk/>
            <pc:sldMk cId="3947476645" sldId="360"/>
            <ac:spMk id="9" creationId="{AD2AD0C4-5096-072C-74C6-C908D02DFD4E}"/>
          </ac:spMkLst>
        </pc:spChg>
      </pc:sldChg>
    </pc:docChg>
  </pc:docChgLst>
  <pc:docChgLst>
    <pc:chgData name="Ailin Patimar" clId="Web-{E0EAA4EF-049E-4999-8615-FDF44942D481}"/>
    <pc:docChg chg="modSld">
      <pc:chgData name="Ailin Patimar" userId="" providerId="" clId="Web-{E0EAA4EF-049E-4999-8615-FDF44942D481}" dt="2024-04-09T22:50:53.404" v="123" actId="1076"/>
      <pc:docMkLst>
        <pc:docMk/>
      </pc:docMkLst>
      <pc:sldChg chg="delSp modSp">
        <pc:chgData name="Ailin Patimar" userId="" providerId="" clId="Web-{E0EAA4EF-049E-4999-8615-FDF44942D481}" dt="2024-04-09T22:50:53.404" v="123" actId="1076"/>
        <pc:sldMkLst>
          <pc:docMk/>
          <pc:sldMk cId="2037103114" sldId="317"/>
        </pc:sldMkLst>
        <pc:spChg chg="mod">
          <ac:chgData name="Ailin Patimar" userId="" providerId="" clId="Web-{E0EAA4EF-049E-4999-8615-FDF44942D481}" dt="2024-04-09T22:47:51.244" v="31" actId="20577"/>
          <ac:spMkLst>
            <pc:docMk/>
            <pc:sldMk cId="2037103114" sldId="317"/>
            <ac:spMk id="2" creationId="{82719363-3F1B-C47A-94DE-EB9FFCB094E9}"/>
          </ac:spMkLst>
        </pc:spChg>
        <pc:spChg chg="del">
          <ac:chgData name="Ailin Patimar" userId="" providerId="" clId="Web-{E0EAA4EF-049E-4999-8615-FDF44942D481}" dt="2024-04-09T22:48:06.010" v="34"/>
          <ac:spMkLst>
            <pc:docMk/>
            <pc:sldMk cId="2037103114" sldId="317"/>
            <ac:spMk id="3" creationId="{C4A78CB2-C796-B9F9-60E1-D8196FE62164}"/>
          </ac:spMkLst>
        </pc:spChg>
        <pc:spChg chg="mod">
          <ac:chgData name="Ailin Patimar" userId="" providerId="" clId="Web-{E0EAA4EF-049E-4999-8615-FDF44942D481}" dt="2024-04-09T22:50:53.404" v="123" actId="1076"/>
          <ac:spMkLst>
            <pc:docMk/>
            <pc:sldMk cId="2037103114" sldId="317"/>
            <ac:spMk id="4" creationId="{6EBC71B8-BE76-6AB7-E135-3316DB48B0C0}"/>
          </ac:spMkLst>
        </pc:spChg>
        <pc:spChg chg="del">
          <ac:chgData name="Ailin Patimar" userId="" providerId="" clId="Web-{E0EAA4EF-049E-4999-8615-FDF44942D481}" dt="2024-04-09T22:48:02.525" v="33"/>
          <ac:spMkLst>
            <pc:docMk/>
            <pc:sldMk cId="2037103114" sldId="317"/>
            <ac:spMk id="5" creationId="{39918C13-42B6-5A5F-D182-AE1B74D6F13C}"/>
          </ac:spMkLst>
        </pc:spChg>
        <pc:spChg chg="del mod">
          <ac:chgData name="Ailin Patimar" userId="" providerId="" clId="Web-{E0EAA4EF-049E-4999-8615-FDF44942D481}" dt="2024-04-09T22:48:39.214" v="36"/>
          <ac:spMkLst>
            <pc:docMk/>
            <pc:sldMk cId="2037103114" sldId="317"/>
            <ac:spMk id="6" creationId="{4AAFBBD3-4464-5A54-1491-BF8C0FD75D78}"/>
          </ac:spMkLst>
        </pc:spChg>
      </pc:sldChg>
    </pc:docChg>
  </pc:docChgLst>
  <pc:docChgLst>
    <pc:chgData name="Q ok" clId="Web-{E1BFB78B-C6CB-4E55-9EC2-8DD269C55E1E}"/>
    <pc:docChg chg="modSld">
      <pc:chgData name="Q ok" userId="" providerId="" clId="Web-{E1BFB78B-C6CB-4E55-9EC2-8DD269C55E1E}" dt="2024-04-10T15:07:41.718" v="55" actId="20577"/>
      <pc:docMkLst>
        <pc:docMk/>
      </pc:docMkLst>
      <pc:sldChg chg="modSp">
        <pc:chgData name="Q ok" userId="" providerId="" clId="Web-{E1BFB78B-C6CB-4E55-9EC2-8DD269C55E1E}" dt="2024-04-10T14:55:24.366" v="43" actId="20577"/>
        <pc:sldMkLst>
          <pc:docMk/>
          <pc:sldMk cId="4293845882" sldId="339"/>
        </pc:sldMkLst>
        <pc:spChg chg="mod">
          <ac:chgData name="Q ok" userId="" providerId="" clId="Web-{E1BFB78B-C6CB-4E55-9EC2-8DD269C55E1E}" dt="2024-04-10T14:55:24.366" v="43" actId="20577"/>
          <ac:spMkLst>
            <pc:docMk/>
            <pc:sldMk cId="4293845882" sldId="339"/>
            <ac:spMk id="8" creationId="{1BEAB537-D57C-ACA6-2257-149C49F6D63B}"/>
          </ac:spMkLst>
        </pc:spChg>
      </pc:sldChg>
      <pc:sldChg chg="addSp modSp">
        <pc:chgData name="Q ok" userId="" providerId="" clId="Web-{E1BFB78B-C6CB-4E55-9EC2-8DD269C55E1E}" dt="2024-04-10T15:01:32.456" v="51" actId="1076"/>
        <pc:sldMkLst>
          <pc:docMk/>
          <pc:sldMk cId="1821474927" sldId="341"/>
        </pc:sldMkLst>
        <pc:spChg chg="add mod">
          <ac:chgData name="Q ok" userId="" providerId="" clId="Web-{E1BFB78B-C6CB-4E55-9EC2-8DD269C55E1E}" dt="2024-04-10T14:33:56.605" v="26" actId="20577"/>
          <ac:spMkLst>
            <pc:docMk/>
            <pc:sldMk cId="1821474927" sldId="341"/>
            <ac:spMk id="2" creationId="{DA122126-3A12-E646-4CA5-6C4037F15E16}"/>
          </ac:spMkLst>
        </pc:spChg>
        <pc:spChg chg="add mod">
          <ac:chgData name="Q ok" userId="" providerId="" clId="Web-{E1BFB78B-C6CB-4E55-9EC2-8DD269C55E1E}" dt="2024-04-10T15:01:32.456" v="51" actId="1076"/>
          <ac:spMkLst>
            <pc:docMk/>
            <pc:sldMk cId="1821474927" sldId="341"/>
            <ac:spMk id="5" creationId="{3497F9C5-CF87-7A6C-4186-9EBB52CC3CEF}"/>
          </ac:spMkLst>
        </pc:spChg>
      </pc:sldChg>
      <pc:sldChg chg="modSp">
        <pc:chgData name="Q ok" userId="" providerId="" clId="Web-{E1BFB78B-C6CB-4E55-9EC2-8DD269C55E1E}" dt="2024-04-10T14:32:40.899" v="15" actId="20577"/>
        <pc:sldMkLst>
          <pc:docMk/>
          <pc:sldMk cId="3411174014" sldId="345"/>
        </pc:sldMkLst>
        <pc:spChg chg="mod">
          <ac:chgData name="Q ok" userId="" providerId="" clId="Web-{E1BFB78B-C6CB-4E55-9EC2-8DD269C55E1E}" dt="2024-04-10T14:32:40.899" v="15" actId="20577"/>
          <ac:spMkLst>
            <pc:docMk/>
            <pc:sldMk cId="3411174014" sldId="345"/>
            <ac:spMk id="8" creationId="{1BEAB537-D57C-ACA6-2257-149C49F6D63B}"/>
          </ac:spMkLst>
        </pc:spChg>
      </pc:sldChg>
      <pc:sldChg chg="addSp modSp">
        <pc:chgData name="Q ok" userId="" providerId="" clId="Web-{E1BFB78B-C6CB-4E55-9EC2-8DD269C55E1E}" dt="2024-04-10T15:01:50.097" v="54" actId="1076"/>
        <pc:sldMkLst>
          <pc:docMk/>
          <pc:sldMk cId="994585191" sldId="351"/>
        </pc:sldMkLst>
        <pc:spChg chg="add mod">
          <ac:chgData name="Q ok" userId="" providerId="" clId="Web-{E1BFB78B-C6CB-4E55-9EC2-8DD269C55E1E}" dt="2024-04-10T15:01:50.097" v="54" actId="1076"/>
          <ac:spMkLst>
            <pc:docMk/>
            <pc:sldMk cId="994585191" sldId="351"/>
            <ac:spMk id="3" creationId="{A3848DE7-AA20-3F8D-28A5-0A5B40FBC5D1}"/>
          </ac:spMkLst>
        </pc:spChg>
        <pc:spChg chg="mod">
          <ac:chgData name="Q ok" userId="" providerId="" clId="Web-{E1BFB78B-C6CB-4E55-9EC2-8DD269C55E1E}" dt="2024-04-10T15:00:48.689" v="45" actId="1076"/>
          <ac:spMkLst>
            <pc:docMk/>
            <pc:sldMk cId="994585191" sldId="351"/>
            <ac:spMk id="10" creationId="{47847AD2-1B9C-8CE9-BDEA-5650F30C4F9D}"/>
          </ac:spMkLst>
        </pc:spChg>
      </pc:sldChg>
      <pc:sldChg chg="addSp delSp modSp">
        <pc:chgData name="Q ok" userId="" providerId="" clId="Web-{E1BFB78B-C6CB-4E55-9EC2-8DD269C55E1E}" dt="2024-04-10T15:07:41.718" v="55" actId="20577"/>
        <pc:sldMkLst>
          <pc:docMk/>
          <pc:sldMk cId="3947476645" sldId="360"/>
        </pc:sldMkLst>
        <pc:spChg chg="del">
          <ac:chgData name="Q ok" userId="" providerId="" clId="Web-{E1BFB78B-C6CB-4E55-9EC2-8DD269C55E1E}" dt="2024-04-10T14:37:25.346" v="40"/>
          <ac:spMkLst>
            <pc:docMk/>
            <pc:sldMk cId="3947476645" sldId="360"/>
            <ac:spMk id="2" creationId="{3F523BBD-5431-E6EA-FBBC-37202360B490}"/>
          </ac:spMkLst>
        </pc:spChg>
        <pc:spChg chg="add del mod">
          <ac:chgData name="Q ok" userId="" providerId="" clId="Web-{E1BFB78B-C6CB-4E55-9EC2-8DD269C55E1E}" dt="2024-04-10T14:35:01.872" v="30"/>
          <ac:spMkLst>
            <pc:docMk/>
            <pc:sldMk cId="3947476645" sldId="360"/>
            <ac:spMk id="3" creationId="{2AE8EF13-FE04-C4AE-82D8-F944DD8419D0}"/>
          </ac:spMkLst>
        </pc:spChg>
        <pc:spChg chg="mod">
          <ac:chgData name="Q ok" userId="" providerId="" clId="Web-{E1BFB78B-C6CB-4E55-9EC2-8DD269C55E1E}" dt="2024-04-10T15:07:41.718" v="55" actId="20577"/>
          <ac:spMkLst>
            <pc:docMk/>
            <pc:sldMk cId="3947476645" sldId="360"/>
            <ac:spMk id="9" creationId="{AD2AD0C4-5096-072C-74C6-C908D02DFD4E}"/>
          </ac:spMkLst>
        </pc:spChg>
        <pc:picChg chg="add mod">
          <ac:chgData name="Q ok" userId="" providerId="" clId="Web-{E1BFB78B-C6CB-4E55-9EC2-8DD269C55E1E}" dt="2024-04-10T14:37:30.174" v="41" actId="1076"/>
          <ac:picMkLst>
            <pc:docMk/>
            <pc:sldMk cId="3947476645" sldId="360"/>
            <ac:picMk id="10" creationId="{9C23A8D6-1BBD-C421-9458-99D31628B0A5}"/>
          </ac:picMkLst>
        </pc:picChg>
      </pc:sldChg>
    </pc:docChg>
  </pc:docChgLst>
  <pc:docChgLst>
    <pc:chgData name="Ailin Patimar" clId="Web-{0A91DD61-9B90-4CF7-B6E0-534E82FB502B}"/>
    <pc:docChg chg="delSld modSld">
      <pc:chgData name="Ailin Patimar" userId="" providerId="" clId="Web-{0A91DD61-9B90-4CF7-B6E0-534E82FB502B}" dt="2024-04-12T15:20:25.498" v="65" actId="20577"/>
      <pc:docMkLst>
        <pc:docMk/>
      </pc:docMkLst>
      <pc:sldChg chg="delSp modSp">
        <pc:chgData name="Ailin Patimar" userId="" providerId="" clId="Web-{0A91DD61-9B90-4CF7-B6E0-534E82FB502B}" dt="2024-04-12T15:20:25.498" v="65" actId="20577"/>
        <pc:sldMkLst>
          <pc:docMk/>
          <pc:sldMk cId="0" sldId="258"/>
        </pc:sldMkLst>
        <pc:spChg chg="del">
          <ac:chgData name="Ailin Patimar" userId="" providerId="" clId="Web-{0A91DD61-9B90-4CF7-B6E0-534E82FB502B}" dt="2024-04-12T15:18:18.777" v="51"/>
          <ac:spMkLst>
            <pc:docMk/>
            <pc:sldMk cId="0" sldId="258"/>
            <ac:spMk id="3" creationId="{0A0CA1DA-6ABC-0F1B-0547-CBC6A43EC279}"/>
          </ac:spMkLst>
        </pc:spChg>
        <pc:spChg chg="del">
          <ac:chgData name="Ailin Patimar" userId="" providerId="" clId="Web-{0A91DD61-9B90-4CF7-B6E0-534E82FB502B}" dt="2024-04-12T15:18:14.245" v="50"/>
          <ac:spMkLst>
            <pc:docMk/>
            <pc:sldMk cId="0" sldId="258"/>
            <ac:spMk id="4" creationId="{D7B404CE-7F54-B696-9F1E-70069B112EAA}"/>
          </ac:spMkLst>
        </pc:spChg>
        <pc:spChg chg="mod">
          <ac:chgData name="Ailin Patimar" userId="" providerId="" clId="Web-{0A91DD61-9B90-4CF7-B6E0-534E82FB502B}" dt="2024-04-12T15:20:18.623" v="61" actId="20577"/>
          <ac:spMkLst>
            <pc:docMk/>
            <pc:sldMk cId="0" sldId="258"/>
            <ac:spMk id="1278" creationId="{00000000-0000-0000-0000-000000000000}"/>
          </ac:spMkLst>
        </pc:spChg>
        <pc:spChg chg="mod">
          <ac:chgData name="Ailin Patimar" userId="" providerId="" clId="Web-{0A91DD61-9B90-4CF7-B6E0-534E82FB502B}" dt="2024-04-12T15:19:46.810" v="57" actId="1076"/>
          <ac:spMkLst>
            <pc:docMk/>
            <pc:sldMk cId="0" sldId="258"/>
            <ac:spMk id="1279" creationId="{00000000-0000-0000-0000-000000000000}"/>
          </ac:spMkLst>
        </pc:spChg>
        <pc:spChg chg="mod">
          <ac:chgData name="Ailin Patimar" userId="" providerId="" clId="Web-{0A91DD61-9B90-4CF7-B6E0-534E82FB502B}" dt="2024-04-12T15:20:21.936" v="62" actId="20577"/>
          <ac:spMkLst>
            <pc:docMk/>
            <pc:sldMk cId="0" sldId="258"/>
            <ac:spMk id="1281" creationId="{00000000-0000-0000-0000-000000000000}"/>
          </ac:spMkLst>
        </pc:spChg>
        <pc:spChg chg="mod">
          <ac:chgData name="Ailin Patimar" userId="" providerId="" clId="Web-{0A91DD61-9B90-4CF7-B6E0-534E82FB502B}" dt="2024-04-12T15:19:57.076" v="58" actId="1076"/>
          <ac:spMkLst>
            <pc:docMk/>
            <pc:sldMk cId="0" sldId="258"/>
            <ac:spMk id="1282" creationId="{00000000-0000-0000-0000-000000000000}"/>
          </ac:spMkLst>
        </pc:spChg>
        <pc:spChg chg="mod">
          <ac:chgData name="Ailin Patimar" userId="" providerId="" clId="Web-{0A91DD61-9B90-4CF7-B6E0-534E82FB502B}" dt="2024-04-12T15:20:24.561" v="63" actId="20577"/>
          <ac:spMkLst>
            <pc:docMk/>
            <pc:sldMk cId="0" sldId="258"/>
            <ac:spMk id="1284" creationId="{00000000-0000-0000-0000-000000000000}"/>
          </ac:spMkLst>
        </pc:spChg>
        <pc:spChg chg="mod">
          <ac:chgData name="Ailin Patimar" userId="" providerId="" clId="Web-{0A91DD61-9B90-4CF7-B6E0-534E82FB502B}" dt="2024-04-12T15:20:07.139" v="59" actId="1076"/>
          <ac:spMkLst>
            <pc:docMk/>
            <pc:sldMk cId="0" sldId="258"/>
            <ac:spMk id="1285" creationId="{00000000-0000-0000-0000-000000000000}"/>
          </ac:spMkLst>
        </pc:spChg>
        <pc:spChg chg="mod">
          <ac:chgData name="Ailin Patimar" userId="" providerId="" clId="Web-{0A91DD61-9B90-4CF7-B6E0-534E82FB502B}" dt="2024-04-12T15:20:25.498" v="65" actId="20577"/>
          <ac:spMkLst>
            <pc:docMk/>
            <pc:sldMk cId="0" sldId="258"/>
            <ac:spMk id="1287" creationId="{00000000-0000-0000-0000-000000000000}"/>
          </ac:spMkLst>
        </pc:spChg>
        <pc:spChg chg="mod">
          <ac:chgData name="Ailin Patimar" userId="" providerId="" clId="Web-{0A91DD61-9B90-4CF7-B6E0-534E82FB502B}" dt="2024-04-12T15:20:16.342" v="60" actId="1076"/>
          <ac:spMkLst>
            <pc:docMk/>
            <pc:sldMk cId="0" sldId="258"/>
            <ac:spMk id="1288" creationId="{00000000-0000-0000-0000-000000000000}"/>
          </ac:spMkLst>
        </pc:spChg>
      </pc:sldChg>
      <pc:sldChg chg="addSp delSp modSp">
        <pc:chgData name="Ailin Patimar" userId="" providerId="" clId="Web-{0A91DD61-9B90-4CF7-B6E0-534E82FB502B}" dt="2024-04-12T15:10:15.874" v="49" actId="14100"/>
        <pc:sldMkLst>
          <pc:docMk/>
          <pc:sldMk cId="2037103114" sldId="317"/>
        </pc:sldMkLst>
        <pc:spChg chg="add del">
          <ac:chgData name="Ailin Patimar" userId="" providerId="" clId="Web-{0A91DD61-9B90-4CF7-B6E0-534E82FB502B}" dt="2024-04-12T15:09:16.623" v="15"/>
          <ac:spMkLst>
            <pc:docMk/>
            <pc:sldMk cId="2037103114" sldId="317"/>
            <ac:spMk id="3" creationId="{CF906462-2310-5044-DEAB-267BFD05F261}"/>
          </ac:spMkLst>
        </pc:spChg>
        <pc:spChg chg="mod">
          <ac:chgData name="Ailin Patimar" userId="" providerId="" clId="Web-{0A91DD61-9B90-4CF7-B6E0-534E82FB502B}" dt="2024-04-12T15:10:15.874" v="49" actId="14100"/>
          <ac:spMkLst>
            <pc:docMk/>
            <pc:sldMk cId="2037103114" sldId="317"/>
            <ac:spMk id="4" creationId="{6EBC71B8-BE76-6AB7-E135-3316DB48B0C0}"/>
          </ac:spMkLst>
        </pc:spChg>
        <pc:spChg chg="add del mod">
          <ac:chgData name="Ailin Patimar" userId="" providerId="" clId="Web-{0A91DD61-9B90-4CF7-B6E0-534E82FB502B}" dt="2024-04-12T15:10:03.640" v="40"/>
          <ac:spMkLst>
            <pc:docMk/>
            <pc:sldMk cId="2037103114" sldId="317"/>
            <ac:spMk id="5" creationId="{D2C41C2B-221C-E639-97C9-C1872C25BD7B}"/>
          </ac:spMkLst>
        </pc:spChg>
      </pc:sldChg>
      <pc:sldChg chg="modSp del">
        <pc:chgData name="Ailin Patimar" userId="" providerId="" clId="Web-{0A91DD61-9B90-4CF7-B6E0-534E82FB502B}" dt="2024-04-12T15:07:53.496" v="1"/>
        <pc:sldMkLst>
          <pc:docMk/>
          <pc:sldMk cId="647557615" sldId="361"/>
        </pc:sldMkLst>
        <pc:spChg chg="mod">
          <ac:chgData name="Ailin Patimar" userId="" providerId="" clId="Web-{0A91DD61-9B90-4CF7-B6E0-534E82FB502B}" dt="2024-04-12T15:07:49.058" v="0" actId="20577"/>
          <ac:spMkLst>
            <pc:docMk/>
            <pc:sldMk cId="647557615" sldId="361"/>
            <ac:spMk id="9" creationId="{B2F9F962-6A87-E365-9644-C400BD6E1BEE}"/>
          </ac:spMkLst>
        </pc:spChg>
      </pc:sldChg>
      <pc:sldChg chg="modSp">
        <pc:chgData name="Ailin Patimar" userId="" providerId="" clId="Web-{0A91DD61-9B90-4CF7-B6E0-534E82FB502B}" dt="2024-04-12T15:08:32.966" v="11" actId="1076"/>
        <pc:sldMkLst>
          <pc:docMk/>
          <pc:sldMk cId="3686783620" sldId="362"/>
        </pc:sldMkLst>
        <pc:spChg chg="mod">
          <ac:chgData name="Ailin Patimar" userId="" providerId="" clId="Web-{0A91DD61-9B90-4CF7-B6E0-534E82FB502B}" dt="2024-04-12T15:08:06.934" v="5" actId="20577"/>
          <ac:spMkLst>
            <pc:docMk/>
            <pc:sldMk cId="3686783620" sldId="362"/>
            <ac:spMk id="6" creationId="{9643EE1C-49EC-0398-EBAB-D13A2661C504}"/>
          </ac:spMkLst>
        </pc:spChg>
        <pc:spChg chg="mod">
          <ac:chgData name="Ailin Patimar" userId="" providerId="" clId="Web-{0A91DD61-9B90-4CF7-B6E0-534E82FB502B}" dt="2024-04-12T15:08:24.356" v="9" actId="1076"/>
          <ac:spMkLst>
            <pc:docMk/>
            <pc:sldMk cId="3686783620" sldId="362"/>
            <ac:spMk id="9" creationId="{D26031A4-1BAD-2F13-0DC0-A0A7CA7499F6}"/>
          </ac:spMkLst>
        </pc:spChg>
        <pc:spChg chg="mod">
          <ac:chgData name="Ailin Patimar" userId="" providerId="" clId="Web-{0A91DD61-9B90-4CF7-B6E0-534E82FB502B}" dt="2024-04-12T15:08:28.544" v="10" actId="1076"/>
          <ac:spMkLst>
            <pc:docMk/>
            <pc:sldMk cId="3686783620" sldId="362"/>
            <ac:spMk id="13" creationId="{0EB19E4D-AB04-92F2-9F28-21C0D145DF85}"/>
          </ac:spMkLst>
        </pc:spChg>
        <pc:picChg chg="mod">
          <ac:chgData name="Ailin Patimar" userId="" providerId="" clId="Web-{0A91DD61-9B90-4CF7-B6E0-534E82FB502B}" dt="2024-04-12T15:08:32.966" v="11" actId="1076"/>
          <ac:picMkLst>
            <pc:docMk/>
            <pc:sldMk cId="3686783620" sldId="362"/>
            <ac:picMk id="8" creationId="{B3C01D5C-7551-FB5B-4722-F4ADB9416B2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032907386997826"/>
          <c:y val="7.8828634640023598E-2"/>
          <c:w val="0.90050147637795275"/>
          <c:h val="0.7837861712598425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Sheet1!$B$5</c:f>
              <c:strCache>
                <c:ptCount val="1"/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Sheet1!$A$5</c:f>
              <c:numCache>
                <c:formatCode>General</c:formatCode>
                <c:ptCount val="1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82-4EDD-8F29-537721AE10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7565040"/>
        <c:axId val="1304219664"/>
      </c:scatterChart>
      <c:valAx>
        <c:axId val="1187565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219664"/>
        <c:crosses val="autoZero"/>
        <c:crossBetween val="midCat"/>
      </c:valAx>
      <c:valAx>
        <c:axId val="130421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7565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060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275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841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338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932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62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338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198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98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23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58" r:id="rId6"/>
    <p:sldLayoutId id="2147483659" r:id="rId7"/>
    <p:sldLayoutId id="2147483669" r:id="rId8"/>
    <p:sldLayoutId id="2147483671" r:id="rId9"/>
    <p:sldLayoutId id="2147483673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3.png"/><Relationship Id="rId8" Type="http://schemas.openxmlformats.org/officeDocument/2006/relationships/image" Target="../media/image190.png"/><Relationship Id="rId21" Type="http://schemas.openxmlformats.org/officeDocument/2006/relationships/image" Target="../media/image26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15.png"/><Relationship Id="rId10" Type="http://schemas.openxmlformats.org/officeDocument/2006/relationships/image" Target="../media/image21.png"/><Relationship Id="rId19" Type="http://schemas.openxmlformats.org/officeDocument/2006/relationships/image" Target="../media/image230.png"/><Relationship Id="rId14" Type="http://schemas.openxmlformats.org/officeDocument/2006/relationships/image" Target="../media/image25.png"/><Relationship Id="rId9" Type="http://schemas.openxmlformats.org/officeDocument/2006/relationships/image" Target="../media/image200.png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0.png"/><Relationship Id="rId5" Type="http://schemas.openxmlformats.org/officeDocument/2006/relationships/image" Target="../media/image49.png"/><Relationship Id="rId4" Type="http://schemas.openxmlformats.org/officeDocument/2006/relationships/image" Target="../media/image3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7" name="Google Shape;1247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35"/>
          <p:cNvSpPr txBox="1">
            <a:spLocks noGrp="1"/>
          </p:cNvSpPr>
          <p:nvPr>
            <p:ph type="ctrTitle"/>
          </p:nvPr>
        </p:nvSpPr>
        <p:spPr>
          <a:xfrm>
            <a:off x="713224" y="1256688"/>
            <a:ext cx="7832139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RANDOM WALK APPROACHES TO MACHINE LEARNING OF NETWORKS</a:t>
            </a:r>
            <a:endParaRPr sz="38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PROJECT PRESENTATION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Google Shape;1249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Michigan State University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44"/>
          <p:cNvSpPr txBox="1">
            <a:spLocks noGrp="1"/>
          </p:cNvSpPr>
          <p:nvPr>
            <p:ph type="title"/>
          </p:nvPr>
        </p:nvSpPr>
        <p:spPr>
          <a:xfrm>
            <a:off x="720000" y="1865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/>
              <a:t>How </a:t>
            </a:r>
            <a:r>
              <a:rPr lang="en-US" sz="2100" dirty="0" err="1"/>
              <a:t>DeepWalk</a:t>
            </a:r>
            <a:r>
              <a:rPr lang="en-US" sz="2100" dirty="0"/>
              <a:t> Works</a:t>
            </a:r>
            <a:endParaRPr sz="2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8E0427-F975-DC11-079F-749699F3E680}"/>
              </a:ext>
            </a:extLst>
          </p:cNvPr>
          <p:cNvGrpSpPr/>
          <p:nvPr/>
        </p:nvGrpSpPr>
        <p:grpSpPr>
          <a:xfrm>
            <a:off x="880907" y="1924485"/>
            <a:ext cx="1362664" cy="1304144"/>
            <a:chOff x="822526" y="1547532"/>
            <a:chExt cx="2377874" cy="223781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942217-CA98-1C83-91C4-06A0E468951D}"/>
                </a:ext>
              </a:extLst>
            </p:cNvPr>
            <p:cNvGrpSpPr/>
            <p:nvPr/>
          </p:nvGrpSpPr>
          <p:grpSpPr>
            <a:xfrm>
              <a:off x="822526" y="1547532"/>
              <a:ext cx="2377874" cy="2237811"/>
              <a:chOff x="858268" y="1754538"/>
              <a:chExt cx="1675985" cy="1529682"/>
            </a:xfrm>
          </p:grpSpPr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7564ABB9-FA90-3876-FA1C-47B26E21FE2B}"/>
                  </a:ext>
                </a:extLst>
              </p:cNvPr>
              <p:cNvSpPr/>
              <p:nvPr/>
            </p:nvSpPr>
            <p:spPr>
              <a:xfrm>
                <a:off x="1363980" y="2263140"/>
                <a:ext cx="190500" cy="182880"/>
              </a:xfrm>
              <a:prstGeom prst="flowChartConnector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8</a:t>
                </a:r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E7AE94A6-BDF3-FB29-416A-03CBDAB2A4F7}"/>
                  </a:ext>
                </a:extLst>
              </p:cNvPr>
              <p:cNvSpPr/>
              <p:nvPr/>
            </p:nvSpPr>
            <p:spPr>
              <a:xfrm>
                <a:off x="1630680" y="1918413"/>
                <a:ext cx="129540" cy="121920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2</a:t>
                </a:r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B4E68E10-D5B0-FC55-B0E0-6466782CD692}"/>
                  </a:ext>
                </a:extLst>
              </p:cNvPr>
              <p:cNvSpPr/>
              <p:nvPr/>
            </p:nvSpPr>
            <p:spPr>
              <a:xfrm>
                <a:off x="1760220" y="2735580"/>
                <a:ext cx="205740" cy="190500"/>
              </a:xfrm>
              <a:prstGeom prst="flowChartConnector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7</a:t>
                </a:r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1CDCC5E3-6DB1-D2DF-C404-3239204BE390}"/>
                  </a:ext>
                </a:extLst>
              </p:cNvPr>
              <p:cNvSpPr/>
              <p:nvPr/>
            </p:nvSpPr>
            <p:spPr>
              <a:xfrm>
                <a:off x="978132" y="2965004"/>
                <a:ext cx="190500" cy="1828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6</a:t>
                </a:r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6B0DA83B-7482-828A-141E-F4D84E95666C}"/>
                  </a:ext>
                </a:extLst>
              </p:cNvPr>
              <p:cNvSpPr/>
              <p:nvPr/>
            </p:nvSpPr>
            <p:spPr>
              <a:xfrm>
                <a:off x="2153171" y="1754538"/>
                <a:ext cx="190500" cy="182880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5</a:t>
                </a:r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357A0609-F744-C47D-C3B8-9D50BBF1E781}"/>
                  </a:ext>
                </a:extLst>
              </p:cNvPr>
              <p:cNvSpPr/>
              <p:nvPr/>
            </p:nvSpPr>
            <p:spPr>
              <a:xfrm>
                <a:off x="858268" y="1809270"/>
                <a:ext cx="198120" cy="181304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1</a:t>
                </a:r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7DD335B3-68C9-2122-7A73-EAEEB154FB82}"/>
                  </a:ext>
                </a:extLst>
              </p:cNvPr>
              <p:cNvSpPr/>
              <p:nvPr/>
            </p:nvSpPr>
            <p:spPr>
              <a:xfrm>
                <a:off x="2278380" y="3147884"/>
                <a:ext cx="144755" cy="13633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4</a:t>
                </a:r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43CD10A5-F228-0EDF-DF90-CEBB38F904AF}"/>
                  </a:ext>
                </a:extLst>
              </p:cNvPr>
              <p:cNvSpPr/>
              <p:nvPr/>
            </p:nvSpPr>
            <p:spPr>
              <a:xfrm>
                <a:off x="2343753" y="2492023"/>
                <a:ext cx="190500" cy="18288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3</a:t>
                </a: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EBC384E-8E14-38E8-5A55-D94B5120B398}"/>
                  </a:ext>
                </a:extLst>
              </p:cNvPr>
              <p:cNvCxnSpPr>
                <a:cxnSpLocks/>
                <a:stCxn id="38" idx="2"/>
                <a:endCxn id="43" idx="5"/>
              </p:cNvCxnSpPr>
              <p:nvPr/>
            </p:nvCxnSpPr>
            <p:spPr>
              <a:xfrm flipH="1" flipV="1">
                <a:off x="1027374" y="1964023"/>
                <a:ext cx="336606" cy="390557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45684E8-1915-7631-2118-93A2BA5E1018}"/>
                  </a:ext>
                </a:extLst>
              </p:cNvPr>
              <p:cNvCxnSpPr>
                <a:cxnSpLocks/>
                <a:stCxn id="39" idx="3"/>
                <a:endCxn id="38" idx="7"/>
              </p:cNvCxnSpPr>
              <p:nvPr/>
            </p:nvCxnSpPr>
            <p:spPr>
              <a:xfrm flipH="1">
                <a:off x="1526582" y="2022478"/>
                <a:ext cx="123069" cy="267444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4A6C6AE-C3E4-BA95-C16C-8FA2BA870248}"/>
                  </a:ext>
                </a:extLst>
              </p:cNvPr>
              <p:cNvCxnSpPr>
                <a:cxnSpLocks/>
                <a:stCxn id="42" idx="2"/>
                <a:endCxn id="39" idx="6"/>
              </p:cNvCxnSpPr>
              <p:nvPr/>
            </p:nvCxnSpPr>
            <p:spPr>
              <a:xfrm flipH="1">
                <a:off x="1760220" y="1845978"/>
                <a:ext cx="392951" cy="133395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144D2A-A13F-345E-3AF1-CEE9A2C9759F}"/>
                  </a:ext>
                </a:extLst>
              </p:cNvPr>
              <p:cNvCxnSpPr>
                <a:cxnSpLocks/>
                <a:stCxn id="40" idx="1"/>
                <a:endCxn id="38" idx="5"/>
              </p:cNvCxnSpPr>
              <p:nvPr/>
            </p:nvCxnSpPr>
            <p:spPr>
              <a:xfrm flipH="1" flipV="1">
                <a:off x="1526582" y="2419238"/>
                <a:ext cx="263768" cy="34424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9046918-5DC0-6FFE-AD74-E2B7A538A10C}"/>
                  </a:ext>
                </a:extLst>
              </p:cNvPr>
              <p:cNvCxnSpPr>
                <a:cxnSpLocks/>
                <a:stCxn id="38" idx="3"/>
                <a:endCxn id="41" idx="7"/>
              </p:cNvCxnSpPr>
              <p:nvPr/>
            </p:nvCxnSpPr>
            <p:spPr>
              <a:xfrm flipH="1">
                <a:off x="1140734" y="2419238"/>
                <a:ext cx="251144" cy="572548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AF89A45-DCD2-DA28-A93C-C6C12D7AFABC}"/>
                  </a:ext>
                </a:extLst>
              </p:cNvPr>
              <p:cNvCxnSpPr>
                <a:cxnSpLocks/>
                <a:stCxn id="40" idx="6"/>
                <a:endCxn id="45" idx="3"/>
              </p:cNvCxnSpPr>
              <p:nvPr/>
            </p:nvCxnSpPr>
            <p:spPr>
              <a:xfrm flipV="1">
                <a:off x="1965960" y="2648121"/>
                <a:ext cx="405691" cy="182709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772F665-8366-4975-51EE-EFEECE891304}"/>
                  </a:ext>
                </a:extLst>
              </p:cNvPr>
              <p:cNvCxnSpPr>
                <a:cxnSpLocks/>
                <a:stCxn id="40" idx="5"/>
                <a:endCxn id="44" idx="2"/>
              </p:cNvCxnSpPr>
              <p:nvPr/>
            </p:nvCxnSpPr>
            <p:spPr>
              <a:xfrm>
                <a:off x="1935830" y="2898182"/>
                <a:ext cx="342550" cy="317871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EFA4385-C08B-2F03-65A3-4847541C43F5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>
              <a:off x="1262868" y="3452124"/>
              <a:ext cx="1574501" cy="233495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E3385B-712E-3DAB-ABB5-95CBF93B2D94}"/>
                </a:ext>
              </a:extLst>
            </p:cNvPr>
            <p:cNvCxnSpPr>
              <a:stCxn id="41" idx="6"/>
              <a:endCxn id="40" idx="2"/>
            </p:cNvCxnSpPr>
            <p:nvPr/>
          </p:nvCxnSpPr>
          <p:spPr>
            <a:xfrm flipV="1">
              <a:off x="1262868" y="3122067"/>
              <a:ext cx="839340" cy="330057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BA533B-A0DD-CE7A-2F8C-F10E20ECF1F0}"/>
              </a:ext>
            </a:extLst>
          </p:cNvPr>
          <p:cNvCxnSpPr>
            <a:cxnSpLocks/>
          </p:cNvCxnSpPr>
          <p:nvPr/>
        </p:nvCxnSpPr>
        <p:spPr>
          <a:xfrm>
            <a:off x="2581910" y="2553234"/>
            <a:ext cx="725962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2CC2A0D-7C18-160B-3C00-EF6E0382F375}"/>
              </a:ext>
            </a:extLst>
          </p:cNvPr>
          <p:cNvCxnSpPr>
            <a:cxnSpLocks/>
          </p:cNvCxnSpPr>
          <p:nvPr/>
        </p:nvCxnSpPr>
        <p:spPr>
          <a:xfrm flipH="1">
            <a:off x="1056499" y="2514014"/>
            <a:ext cx="153757" cy="38549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4A54D6-C876-5CAC-FFFE-AADA8373CA15}"/>
              </a:ext>
            </a:extLst>
          </p:cNvPr>
          <p:cNvCxnSpPr>
            <a:cxnSpLocks/>
          </p:cNvCxnSpPr>
          <p:nvPr/>
        </p:nvCxnSpPr>
        <p:spPr>
          <a:xfrm>
            <a:off x="1151284" y="3131045"/>
            <a:ext cx="859890" cy="1294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EE64A19-287C-74CA-820D-1D320BFB0204}"/>
              </a:ext>
            </a:extLst>
          </p:cNvPr>
          <p:cNvCxnSpPr>
            <a:cxnSpLocks/>
          </p:cNvCxnSpPr>
          <p:nvPr/>
        </p:nvCxnSpPr>
        <p:spPr>
          <a:xfrm flipH="1" flipV="1">
            <a:off x="1877989" y="2901500"/>
            <a:ext cx="132932" cy="14155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2" name="Straight Arrow Connector 1471">
            <a:extLst>
              <a:ext uri="{FF2B5EF4-FFF2-40B4-BE49-F238E27FC236}">
                <a16:creationId xmlns:a16="http://schemas.microsoft.com/office/drawing/2014/main" id="{0815845A-5F5D-1CA6-573F-42E7D4176745}"/>
              </a:ext>
            </a:extLst>
          </p:cNvPr>
          <p:cNvCxnSpPr>
            <a:cxnSpLocks/>
          </p:cNvCxnSpPr>
          <p:nvPr/>
        </p:nvCxnSpPr>
        <p:spPr>
          <a:xfrm flipH="1">
            <a:off x="1343962" y="2116701"/>
            <a:ext cx="95932" cy="20621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4" name="Straight Arrow Connector 1473">
            <a:extLst>
              <a:ext uri="{FF2B5EF4-FFF2-40B4-BE49-F238E27FC236}">
                <a16:creationId xmlns:a16="http://schemas.microsoft.com/office/drawing/2014/main" id="{8995EF24-BE59-6E46-4883-49BEA0714B16}"/>
              </a:ext>
            </a:extLst>
          </p:cNvPr>
          <p:cNvCxnSpPr>
            <a:cxnSpLocks/>
          </p:cNvCxnSpPr>
          <p:nvPr/>
        </p:nvCxnSpPr>
        <p:spPr>
          <a:xfrm flipV="1">
            <a:off x="1823488" y="2637923"/>
            <a:ext cx="198730" cy="11396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6" name="TextBox 1475">
            <a:extLst>
              <a:ext uri="{FF2B5EF4-FFF2-40B4-BE49-F238E27FC236}">
                <a16:creationId xmlns:a16="http://schemas.microsoft.com/office/drawing/2014/main" id="{44C4D4D0-80C1-0F32-9707-98B95FFF4892}"/>
              </a:ext>
            </a:extLst>
          </p:cNvPr>
          <p:cNvSpPr txBox="1"/>
          <p:nvPr/>
        </p:nvSpPr>
        <p:spPr>
          <a:xfrm>
            <a:off x="1310961" y="1736807"/>
            <a:ext cx="6118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/>
                </a:solidFill>
                <a:latin typeface="Montserrat" panose="00000500000000000000" pitchFamily="2" charset="0"/>
              </a:rPr>
              <a:t>start</a:t>
            </a:r>
          </a:p>
        </p:txBody>
      </p:sp>
      <p:sp>
        <p:nvSpPr>
          <p:cNvPr id="1477" name="TextBox 1476">
            <a:extLst>
              <a:ext uri="{FF2B5EF4-FFF2-40B4-BE49-F238E27FC236}">
                <a16:creationId xmlns:a16="http://schemas.microsoft.com/office/drawing/2014/main" id="{6DFF918E-AAF3-5781-0D9E-AAEFBB1C0FAC}"/>
              </a:ext>
            </a:extLst>
          </p:cNvPr>
          <p:cNvSpPr txBox="1"/>
          <p:nvPr/>
        </p:nvSpPr>
        <p:spPr>
          <a:xfrm>
            <a:off x="1944455" y="2248872"/>
            <a:ext cx="6118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/>
                </a:solidFill>
                <a:latin typeface="Montserrat" panose="00000500000000000000" pitchFamily="2" charset="0"/>
              </a:rPr>
              <a:t>end</a:t>
            </a:r>
          </a:p>
        </p:txBody>
      </p:sp>
      <p:grpSp>
        <p:nvGrpSpPr>
          <p:cNvPr id="1485" name="Group 1484">
            <a:extLst>
              <a:ext uri="{FF2B5EF4-FFF2-40B4-BE49-F238E27FC236}">
                <a16:creationId xmlns:a16="http://schemas.microsoft.com/office/drawing/2014/main" id="{68F5F327-F355-26F9-DAB5-0A3E14A336DC}"/>
              </a:ext>
            </a:extLst>
          </p:cNvPr>
          <p:cNvGrpSpPr/>
          <p:nvPr/>
        </p:nvGrpSpPr>
        <p:grpSpPr>
          <a:xfrm>
            <a:off x="3680945" y="1801316"/>
            <a:ext cx="132932" cy="1568872"/>
            <a:chOff x="3204875" y="1474131"/>
            <a:chExt cx="164768" cy="1924313"/>
          </a:xfrm>
        </p:grpSpPr>
        <p:sp>
          <p:nvSpPr>
            <p:cNvPr id="1479" name="Flowchart: Connector 1478">
              <a:extLst>
                <a:ext uri="{FF2B5EF4-FFF2-40B4-BE49-F238E27FC236}">
                  <a16:creationId xmlns:a16="http://schemas.microsoft.com/office/drawing/2014/main" id="{AF0DCF96-DC56-5F53-A542-038F7CD68D4A}"/>
                </a:ext>
              </a:extLst>
            </p:cNvPr>
            <p:cNvSpPr/>
            <p:nvPr/>
          </p:nvSpPr>
          <p:spPr>
            <a:xfrm>
              <a:off x="3214756" y="1474131"/>
              <a:ext cx="154887" cy="155916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2</a:t>
              </a:r>
            </a:p>
          </p:txBody>
        </p:sp>
        <p:sp>
          <p:nvSpPr>
            <p:cNvPr id="1480" name="Flowchart: Connector 1479">
              <a:extLst>
                <a:ext uri="{FF2B5EF4-FFF2-40B4-BE49-F238E27FC236}">
                  <a16:creationId xmlns:a16="http://schemas.microsoft.com/office/drawing/2014/main" id="{7476ED8D-D938-C788-C8E9-B83DF301058C}"/>
                </a:ext>
              </a:extLst>
            </p:cNvPr>
            <p:cNvSpPr/>
            <p:nvPr/>
          </p:nvSpPr>
          <p:spPr>
            <a:xfrm>
              <a:off x="3214755" y="1847411"/>
              <a:ext cx="154887" cy="155916"/>
            </a:xfrm>
            <a:prstGeom prst="flowChartConnector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8</a:t>
              </a:r>
            </a:p>
          </p:txBody>
        </p:sp>
        <p:sp>
          <p:nvSpPr>
            <p:cNvPr id="1481" name="Flowchart: Connector 1480">
              <a:extLst>
                <a:ext uri="{FF2B5EF4-FFF2-40B4-BE49-F238E27FC236}">
                  <a16:creationId xmlns:a16="http://schemas.microsoft.com/office/drawing/2014/main" id="{040DC6E5-E4F6-2A0D-F4EF-745C667EEAAC}"/>
                </a:ext>
              </a:extLst>
            </p:cNvPr>
            <p:cNvSpPr/>
            <p:nvPr/>
          </p:nvSpPr>
          <p:spPr>
            <a:xfrm>
              <a:off x="3214754" y="2198472"/>
              <a:ext cx="154887" cy="155916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6</a:t>
              </a:r>
            </a:p>
          </p:txBody>
        </p:sp>
        <p:sp>
          <p:nvSpPr>
            <p:cNvPr id="1482" name="Flowchart: Connector 1481">
              <a:extLst>
                <a:ext uri="{FF2B5EF4-FFF2-40B4-BE49-F238E27FC236}">
                  <a16:creationId xmlns:a16="http://schemas.microsoft.com/office/drawing/2014/main" id="{67A4CCE0-075E-D5F5-0971-B4DE15271B73}"/>
                </a:ext>
              </a:extLst>
            </p:cNvPr>
            <p:cNvSpPr/>
            <p:nvPr/>
          </p:nvSpPr>
          <p:spPr>
            <a:xfrm>
              <a:off x="3214754" y="2546592"/>
              <a:ext cx="154887" cy="1559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4</a:t>
              </a:r>
            </a:p>
          </p:txBody>
        </p:sp>
        <p:sp>
          <p:nvSpPr>
            <p:cNvPr id="1483" name="Flowchart: Connector 1482">
              <a:extLst>
                <a:ext uri="{FF2B5EF4-FFF2-40B4-BE49-F238E27FC236}">
                  <a16:creationId xmlns:a16="http://schemas.microsoft.com/office/drawing/2014/main" id="{6B8C4373-BFDE-6075-CBF7-EC7D5D8D84B9}"/>
                </a:ext>
              </a:extLst>
            </p:cNvPr>
            <p:cNvSpPr/>
            <p:nvPr/>
          </p:nvSpPr>
          <p:spPr>
            <a:xfrm>
              <a:off x="3211380" y="2894712"/>
              <a:ext cx="154887" cy="162412"/>
            </a:xfrm>
            <a:prstGeom prst="flowChartConnector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7</a:t>
              </a:r>
            </a:p>
          </p:txBody>
        </p:sp>
        <p:sp>
          <p:nvSpPr>
            <p:cNvPr id="1484" name="Flowchart: Connector 1483">
              <a:extLst>
                <a:ext uri="{FF2B5EF4-FFF2-40B4-BE49-F238E27FC236}">
                  <a16:creationId xmlns:a16="http://schemas.microsoft.com/office/drawing/2014/main" id="{338CC15E-B581-2466-9F24-C71A36A77B65}"/>
                </a:ext>
              </a:extLst>
            </p:cNvPr>
            <p:cNvSpPr/>
            <p:nvPr/>
          </p:nvSpPr>
          <p:spPr>
            <a:xfrm>
              <a:off x="3204875" y="3242528"/>
              <a:ext cx="154887" cy="1559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86" name="TextBox 1485">
                <a:extLst>
                  <a:ext uri="{FF2B5EF4-FFF2-40B4-BE49-F238E27FC236}">
                    <a16:creationId xmlns:a16="http://schemas.microsoft.com/office/drawing/2014/main" id="{A6760552-5F8F-2E12-2166-65DAD417B071}"/>
                  </a:ext>
                </a:extLst>
              </p:cNvPr>
              <p:cNvSpPr txBox="1"/>
              <p:nvPr/>
            </p:nvSpPr>
            <p:spPr>
              <a:xfrm>
                <a:off x="606966" y="4230194"/>
                <a:ext cx="19021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𝑤𝑎𝑙𝑘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1486" name="TextBox 1485">
                <a:extLst>
                  <a:ext uri="{FF2B5EF4-FFF2-40B4-BE49-F238E27FC236}">
                    <a16:creationId xmlns:a16="http://schemas.microsoft.com/office/drawing/2014/main" id="{A6760552-5F8F-2E12-2166-65DAD417B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6" y="4230194"/>
                <a:ext cx="1902188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7" name="TextBox 1486">
                <a:extLst>
                  <a:ext uri="{FF2B5EF4-FFF2-40B4-BE49-F238E27FC236}">
                    <a16:creationId xmlns:a16="http://schemas.microsoft.com/office/drawing/2014/main" id="{66798754-DC00-EF35-EADD-0606BE3D2001}"/>
                  </a:ext>
                </a:extLst>
              </p:cNvPr>
              <p:cNvSpPr txBox="1"/>
              <p:nvPr/>
            </p:nvSpPr>
            <p:spPr>
              <a:xfrm>
                <a:off x="286991" y="4512229"/>
                <a:ext cx="2626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𝑤𝑎𝑙𝑘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𝑣𝑒𝑟𝑡𝑖𝑐𝑒𝑠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1487" name="TextBox 1486">
                <a:extLst>
                  <a:ext uri="{FF2B5EF4-FFF2-40B4-BE49-F238E27FC236}">
                    <a16:creationId xmlns:a16="http://schemas.microsoft.com/office/drawing/2014/main" id="{66798754-DC00-EF35-EADD-0606BE3D2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1" y="4512229"/>
                <a:ext cx="2626661" cy="338554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8" name="TextBox 1487">
                <a:extLst>
                  <a:ext uri="{FF2B5EF4-FFF2-40B4-BE49-F238E27FC236}">
                    <a16:creationId xmlns:a16="http://schemas.microsoft.com/office/drawing/2014/main" id="{19B88102-D20E-3F8C-475C-550F76908D12}"/>
                  </a:ext>
                </a:extLst>
              </p:cNvPr>
              <p:cNvSpPr txBox="1"/>
              <p:nvPr/>
            </p:nvSpPr>
            <p:spPr>
              <a:xfrm>
                <a:off x="2913652" y="4230194"/>
                <a:ext cx="19021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𝑤𝑖𝑛𝑑𝑜𝑤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1488" name="TextBox 1487">
                <a:extLst>
                  <a:ext uri="{FF2B5EF4-FFF2-40B4-BE49-F238E27FC236}">
                    <a16:creationId xmlns:a16="http://schemas.microsoft.com/office/drawing/2014/main" id="{19B88102-D20E-3F8C-475C-550F76908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652" y="4230194"/>
                <a:ext cx="190218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2" name="Right Bracket 1511">
            <a:extLst>
              <a:ext uri="{FF2B5EF4-FFF2-40B4-BE49-F238E27FC236}">
                <a16:creationId xmlns:a16="http://schemas.microsoft.com/office/drawing/2014/main" id="{819459A2-FDAD-0982-CDB0-385A14044203}"/>
              </a:ext>
            </a:extLst>
          </p:cNvPr>
          <p:cNvSpPr/>
          <p:nvPr/>
        </p:nvSpPr>
        <p:spPr>
          <a:xfrm rot="10800000">
            <a:off x="3512917" y="1202895"/>
            <a:ext cx="84850" cy="1383652"/>
          </a:xfrm>
          <a:prstGeom prst="rightBracket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4" name="Right Bracket 1513">
            <a:extLst>
              <a:ext uri="{FF2B5EF4-FFF2-40B4-BE49-F238E27FC236}">
                <a16:creationId xmlns:a16="http://schemas.microsoft.com/office/drawing/2014/main" id="{69346CDE-253D-142E-8A64-BDDE6B0244F4}"/>
              </a:ext>
            </a:extLst>
          </p:cNvPr>
          <p:cNvSpPr/>
          <p:nvPr/>
        </p:nvSpPr>
        <p:spPr>
          <a:xfrm>
            <a:off x="3905025" y="1769599"/>
            <a:ext cx="84853" cy="178598"/>
          </a:xfrm>
          <a:prstGeom prst="rightBracket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6" name="TextBox 1515">
                <a:extLst>
                  <a:ext uri="{FF2B5EF4-FFF2-40B4-BE49-F238E27FC236}">
                    <a16:creationId xmlns:a16="http://schemas.microsoft.com/office/drawing/2014/main" id="{7242BE64-A951-C3D2-E4C9-FAAC6ADBD5DA}"/>
                  </a:ext>
                </a:extLst>
              </p:cNvPr>
              <p:cNvSpPr txBox="1"/>
              <p:nvPr/>
            </p:nvSpPr>
            <p:spPr>
              <a:xfrm>
                <a:off x="2913652" y="4500870"/>
                <a:ext cx="19021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𝑝𝑜𝑖𝑛𝑡𝑒𝑟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1516" name="TextBox 1515">
                <a:extLst>
                  <a:ext uri="{FF2B5EF4-FFF2-40B4-BE49-F238E27FC236}">
                    <a16:creationId xmlns:a16="http://schemas.microsoft.com/office/drawing/2014/main" id="{7242BE64-A951-C3D2-E4C9-FAAC6ADBD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652" y="4500870"/>
                <a:ext cx="1902188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2" name="TextBox 1531">
                <a:extLst>
                  <a:ext uri="{FF2B5EF4-FFF2-40B4-BE49-F238E27FC236}">
                    <a16:creationId xmlns:a16="http://schemas.microsoft.com/office/drawing/2014/main" id="{90E4FC31-6403-A1C3-A7B6-3C3D17F24F81}"/>
                  </a:ext>
                </a:extLst>
              </p:cNvPr>
              <p:cNvSpPr txBox="1"/>
              <p:nvPr/>
            </p:nvSpPr>
            <p:spPr>
              <a:xfrm>
                <a:off x="6897300" y="1517966"/>
                <a:ext cx="1644838" cy="1946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00800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1532" name="TextBox 1531">
                <a:extLst>
                  <a:ext uri="{FF2B5EF4-FFF2-40B4-BE49-F238E27FC236}">
                    <a16:creationId xmlns:a16="http://schemas.microsoft.com/office/drawing/2014/main" id="{90E4FC31-6403-A1C3-A7B6-3C3D17F24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300" y="1517966"/>
                <a:ext cx="1644838" cy="19464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9" name="TextBox 1538">
                <a:extLst>
                  <a:ext uri="{FF2B5EF4-FFF2-40B4-BE49-F238E27FC236}">
                    <a16:creationId xmlns:a16="http://schemas.microsoft.com/office/drawing/2014/main" id="{1951454B-5D02-6A15-A3B4-587E82279241}"/>
                  </a:ext>
                </a:extLst>
              </p:cNvPr>
              <p:cNvSpPr txBox="1"/>
              <p:nvPr/>
            </p:nvSpPr>
            <p:spPr>
              <a:xfrm>
                <a:off x="6911040" y="1185830"/>
                <a:ext cx="16448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1539" name="TextBox 1538">
                <a:extLst>
                  <a:ext uri="{FF2B5EF4-FFF2-40B4-BE49-F238E27FC236}">
                    <a16:creationId xmlns:a16="http://schemas.microsoft.com/office/drawing/2014/main" id="{1951454B-5D02-6A15-A3B4-587E82279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040" y="1185830"/>
                <a:ext cx="1644838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756A5A1-8825-D211-D1D6-CB5C7F508F2F}"/>
              </a:ext>
            </a:extLst>
          </p:cNvPr>
          <p:cNvSpPr/>
          <p:nvPr/>
        </p:nvSpPr>
        <p:spPr>
          <a:xfrm>
            <a:off x="5569385" y="2314653"/>
            <a:ext cx="270866" cy="279186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985301-7FA5-6083-F581-024D0AE93C14}"/>
              </a:ext>
            </a:extLst>
          </p:cNvPr>
          <p:cNvGrpSpPr/>
          <p:nvPr/>
        </p:nvGrpSpPr>
        <p:grpSpPr>
          <a:xfrm>
            <a:off x="6125576" y="2018910"/>
            <a:ext cx="1215656" cy="789319"/>
            <a:chOff x="6125576" y="2018910"/>
            <a:chExt cx="1215656" cy="789319"/>
          </a:xfrm>
        </p:grpSpPr>
        <p:cxnSp>
          <p:nvCxnSpPr>
            <p:cNvPr id="1522" name="Straight Arrow Connector 1521">
              <a:extLst>
                <a:ext uri="{FF2B5EF4-FFF2-40B4-BE49-F238E27FC236}">
                  <a16:creationId xmlns:a16="http://schemas.microsoft.com/office/drawing/2014/main" id="{83B26651-5EFB-8891-8BC7-6EE5E386D086}"/>
                </a:ext>
              </a:extLst>
            </p:cNvPr>
            <p:cNvCxnSpPr>
              <a:cxnSpLocks/>
            </p:cNvCxnSpPr>
            <p:nvPr/>
          </p:nvCxnSpPr>
          <p:spPr>
            <a:xfrm>
              <a:off x="6148570" y="2464499"/>
              <a:ext cx="1080765" cy="575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2F27FD-2752-4655-FC14-787D1494FF62}"/>
                </a:ext>
              </a:extLst>
            </p:cNvPr>
            <p:cNvSpPr txBox="1"/>
            <p:nvPr/>
          </p:nvSpPr>
          <p:spPr>
            <a:xfrm>
              <a:off x="6125576" y="2018910"/>
              <a:ext cx="1215656" cy="789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One - hot encoding</a:t>
              </a:r>
            </a:p>
          </p:txBody>
        </p:sp>
      </p:grpSp>
      <p:sp>
        <p:nvSpPr>
          <p:cNvPr id="8" name="Google Shape;1523;p44">
            <a:extLst>
              <a:ext uri="{FF2B5EF4-FFF2-40B4-BE49-F238E27FC236}">
                <a16:creationId xmlns:a16="http://schemas.microsoft.com/office/drawing/2014/main" id="{BCB48713-48D0-2FB0-A831-B147E5F2E2FD}"/>
              </a:ext>
            </a:extLst>
          </p:cNvPr>
          <p:cNvSpPr txBox="1">
            <a:spLocks/>
          </p:cNvSpPr>
          <p:nvPr/>
        </p:nvSpPr>
        <p:spPr>
          <a:xfrm>
            <a:off x="-1601599" y="70457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latin typeface="Montserrat" panose="00000500000000000000" pitchFamily="2" charset="0"/>
              </a:rPr>
              <a:t>Step 1: Random Walk</a:t>
            </a:r>
          </a:p>
        </p:txBody>
      </p:sp>
      <p:sp>
        <p:nvSpPr>
          <p:cNvPr id="9" name="Google Shape;1523;p44">
            <a:extLst>
              <a:ext uri="{FF2B5EF4-FFF2-40B4-BE49-F238E27FC236}">
                <a16:creationId xmlns:a16="http://schemas.microsoft.com/office/drawing/2014/main" id="{65029C97-454A-8EE1-E664-A33DADBD0639}"/>
              </a:ext>
            </a:extLst>
          </p:cNvPr>
          <p:cNvSpPr txBox="1">
            <a:spLocks/>
          </p:cNvSpPr>
          <p:nvPr/>
        </p:nvSpPr>
        <p:spPr>
          <a:xfrm>
            <a:off x="2986052" y="67994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latin typeface="Montserrat" panose="00000500000000000000" pitchFamily="2" charset="0"/>
              </a:rPr>
              <a:t>Step 2: 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C55DEE-2F37-EC66-7E5B-55C60E17C34E}"/>
                  </a:ext>
                </a:extLst>
              </p:cNvPr>
              <p:cNvSpPr txBox="1"/>
              <p:nvPr/>
            </p:nvSpPr>
            <p:spPr>
              <a:xfrm>
                <a:off x="6470103" y="3469024"/>
                <a:ext cx="25267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h𝑜𝑡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𝑒𝑛𝑐𝑜𝑑𝑒𝑑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C55DEE-2F37-EC66-7E5B-55C60E17C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03" y="3469024"/>
                <a:ext cx="2526711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0031 L 0.00052 0.06018 " pathEditMode="relative" rAng="0" ptsTypes="AA">
                                      <p:cBhvr>
                                        <p:cTn id="74" dur="16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99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23457E-7 L -0.00035 0.0466 " pathEditMode="relative" rAng="0" ptsTypes="AA">
                                      <p:cBhvr>
                                        <p:cTn id="76" dur="1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466 L -0.00035 0.10216 " pathEditMode="relative" rAng="0" ptsTypes="AA">
                                      <p:cBhvr>
                                        <p:cTn id="80" dur="1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6018 L 0.00034 0.11605 " pathEditMode="relative" rAng="0" ptsTypes="AA">
                                      <p:cBhvr>
                                        <p:cTn id="82" dur="16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11605 L 0.00052 0.17006 " pathEditMode="relative" rAng="0" ptsTypes="AA">
                                      <p:cBhvr>
                                        <p:cTn id="86" dur="16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10216 L -0.00018 0.15278 " pathEditMode="relative" rAng="0" ptsTypes="AA">
                                      <p:cBhvr>
                                        <p:cTn id="88" dur="1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15278 L 0.00086 0.20556 " pathEditMode="relative" rAng="0" ptsTypes="AA">
                                      <p:cBhvr>
                                        <p:cTn id="92" dur="1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62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7006 L 0.00104 0.22593 " pathEditMode="relative" rAng="0" ptsTypes="AA">
                                      <p:cBhvr>
                                        <p:cTn id="94" dur="16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0.20556 L 0.00086 0.26975 " pathEditMode="relative" rAng="0" ptsTypes="AA">
                                      <p:cBhvr>
                                        <p:cTn id="98" dur="16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22593 L 0.00156 0.2821 " pathEditMode="relative" rAng="0" ptsTypes="AA">
                                      <p:cBhvr>
                                        <p:cTn id="100" dur="16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8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0.26975 L 4.72222E-6 1.23457E-7 " pathEditMode="relative" rAng="0" ptsTypes="AA">
                                      <p:cBhvr>
                                        <p:cTn id="104" dur="10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3488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2821 L 2.77778E-6 0.00031 " pathEditMode="relative" rAng="0" ptsTypes="AA">
                                      <p:cBhvr>
                                        <p:cTn id="106" dur="1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410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08642E-6 L 0.00104 -0.1179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895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00104 -0.12099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04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08642E-6 L 5.55556E-7 -0.11821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95062E-6 L 5.55556E-7 -0.119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6" grpId="0"/>
      <p:bldP spid="1477" grpId="0"/>
      <p:bldP spid="1486" grpId="0"/>
      <p:bldP spid="1486" grpId="1"/>
      <p:bldP spid="1487" grpId="0"/>
      <p:bldP spid="1487" grpId="1"/>
      <p:bldP spid="1488" grpId="0"/>
      <p:bldP spid="1488" grpId="1"/>
      <p:bldP spid="1512" grpId="0" animBg="1"/>
      <p:bldP spid="1512" grpId="1" animBg="1"/>
      <p:bldP spid="1512" grpId="2" animBg="1"/>
      <p:bldP spid="1512" grpId="3" animBg="1"/>
      <p:bldP spid="1512" grpId="4" animBg="1"/>
      <p:bldP spid="1512" grpId="5" animBg="1"/>
      <p:bldP spid="1512" grpId="6" animBg="1"/>
      <p:bldP spid="1514" grpId="0" animBg="1"/>
      <p:bldP spid="1514" grpId="1" animBg="1"/>
      <p:bldP spid="1514" grpId="2" animBg="1"/>
      <p:bldP spid="1514" grpId="3" animBg="1"/>
      <p:bldP spid="1514" grpId="4" animBg="1"/>
      <p:bldP spid="1514" grpId="5" animBg="1"/>
      <p:bldP spid="1514" grpId="6" animBg="1"/>
      <p:bldP spid="1516" grpId="0"/>
      <p:bldP spid="1516" grpId="1"/>
      <p:bldP spid="1532" grpId="0"/>
      <p:bldP spid="1539" grpId="0"/>
      <p:bldP spid="4" grpId="0" animBg="1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44"/>
          <p:cNvSpPr txBox="1">
            <a:spLocks noGrp="1"/>
          </p:cNvSpPr>
          <p:nvPr>
            <p:ph type="title"/>
          </p:nvPr>
        </p:nvSpPr>
        <p:spPr>
          <a:xfrm>
            <a:off x="659040" y="148193"/>
            <a:ext cx="7704000" cy="405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/>
              <a:t>How </a:t>
            </a:r>
            <a:r>
              <a:rPr lang="en-US" sz="2100" dirty="0" err="1"/>
              <a:t>DeepWalk</a:t>
            </a:r>
            <a:r>
              <a:rPr lang="en-US" sz="2100" dirty="0"/>
              <a:t> Works</a:t>
            </a:r>
            <a:endParaRPr sz="2100" dirty="0"/>
          </a:p>
        </p:txBody>
      </p:sp>
      <p:grpSp>
        <p:nvGrpSpPr>
          <p:cNvPr id="1608" name="Group 1607">
            <a:extLst>
              <a:ext uri="{FF2B5EF4-FFF2-40B4-BE49-F238E27FC236}">
                <a16:creationId xmlns:a16="http://schemas.microsoft.com/office/drawing/2014/main" id="{65936033-ADD3-E617-B79B-FCB9F212DBDA}"/>
              </a:ext>
            </a:extLst>
          </p:cNvPr>
          <p:cNvGrpSpPr/>
          <p:nvPr/>
        </p:nvGrpSpPr>
        <p:grpSpPr>
          <a:xfrm>
            <a:off x="911394" y="2224092"/>
            <a:ext cx="1758911" cy="1742221"/>
            <a:chOff x="1234849" y="1762497"/>
            <a:chExt cx="1758911" cy="1742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F980641E-5425-1F89-55C7-669D5BD93D7D}"/>
                    </a:ext>
                  </a:extLst>
                </p:cNvPr>
                <p:cNvSpPr txBox="1"/>
                <p:nvPr/>
              </p:nvSpPr>
              <p:spPr>
                <a:xfrm>
                  <a:off x="1436356" y="2981498"/>
                  <a:ext cx="141401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𝐸𝑚𝑏𝑒𝑑𝑑𝑖𝑛𝑔</m:t>
                        </m:r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F980641E-5425-1F89-55C7-669D5BD93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6356" y="2981498"/>
                  <a:ext cx="14140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83" name="Group 1582">
              <a:extLst>
                <a:ext uri="{FF2B5EF4-FFF2-40B4-BE49-F238E27FC236}">
                  <a16:creationId xmlns:a16="http://schemas.microsoft.com/office/drawing/2014/main" id="{4E156B59-0938-18C7-31BD-002DD89F746B}"/>
                </a:ext>
              </a:extLst>
            </p:cNvPr>
            <p:cNvGrpSpPr/>
            <p:nvPr/>
          </p:nvGrpSpPr>
          <p:grpSpPr>
            <a:xfrm>
              <a:off x="1234849" y="1762497"/>
              <a:ext cx="1758911" cy="1515716"/>
              <a:chOff x="1349826" y="2051583"/>
              <a:chExt cx="1758911" cy="1515716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5C1C1D6-6CA0-9EAF-6EAA-0052F010E2B6}"/>
                  </a:ext>
                </a:extLst>
              </p:cNvPr>
              <p:cNvSpPr/>
              <p:nvPr/>
            </p:nvSpPr>
            <p:spPr>
              <a:xfrm>
                <a:off x="1797559" y="2377414"/>
                <a:ext cx="864788" cy="757639"/>
              </a:xfrm>
              <a:prstGeom prst="roundRect">
                <a:avLst/>
              </a:prstGeom>
              <a:solidFill>
                <a:srgbClr val="FF000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5" name="TextBox 1534">
                    <a:extLst>
                      <a:ext uri="{FF2B5EF4-FFF2-40B4-BE49-F238E27FC236}">
                        <a16:creationId xmlns:a16="http://schemas.microsoft.com/office/drawing/2014/main" id="{AEBFCA7C-EF4C-9213-6425-A6C07EDB92E1}"/>
                      </a:ext>
                    </a:extLst>
                  </p:cNvPr>
                  <p:cNvSpPr txBox="1"/>
                  <p:nvPr/>
                </p:nvSpPr>
                <p:spPr>
                  <a:xfrm>
                    <a:off x="1463899" y="2452063"/>
                    <a:ext cx="164483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/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35" name="TextBox 1534">
                    <a:extLst>
                      <a:ext uri="{FF2B5EF4-FFF2-40B4-BE49-F238E27FC236}">
                        <a16:creationId xmlns:a16="http://schemas.microsoft.com/office/drawing/2014/main" id="{AEBFCA7C-EF4C-9213-6425-A6C07EDB92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3899" y="2452063"/>
                    <a:ext cx="1644838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8" name="TextBox 1537">
                    <a:extLst>
                      <a:ext uri="{FF2B5EF4-FFF2-40B4-BE49-F238E27FC236}">
                        <a16:creationId xmlns:a16="http://schemas.microsoft.com/office/drawing/2014/main" id="{DA943B60-B745-D6C5-8394-1DEBA286DC61}"/>
                      </a:ext>
                    </a:extLst>
                  </p:cNvPr>
                  <p:cNvSpPr txBox="1"/>
                  <p:nvPr/>
                </p:nvSpPr>
                <p:spPr>
                  <a:xfrm>
                    <a:off x="1407534" y="2696859"/>
                    <a:ext cx="164483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×3)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38" name="TextBox 1537">
                    <a:extLst>
                      <a:ext uri="{FF2B5EF4-FFF2-40B4-BE49-F238E27FC236}">
                        <a16:creationId xmlns:a16="http://schemas.microsoft.com/office/drawing/2014/main" id="{DA943B60-B745-D6C5-8394-1DEBA286DC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7534" y="2696859"/>
                    <a:ext cx="1644838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DCDFB01E-09FD-61CA-269B-726462278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9826" y="2051583"/>
                <a:ext cx="490404" cy="350215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D34B750-C074-401D-5E07-85C3C00B2A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53201" y="3116580"/>
                <a:ext cx="487029" cy="450719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Google Shape;1523;p44">
            <a:extLst>
              <a:ext uri="{FF2B5EF4-FFF2-40B4-BE49-F238E27FC236}">
                <a16:creationId xmlns:a16="http://schemas.microsoft.com/office/drawing/2014/main" id="{C9634B18-B479-B816-5C23-5A3114890B30}"/>
              </a:ext>
            </a:extLst>
          </p:cNvPr>
          <p:cNvSpPr txBox="1">
            <a:spLocks/>
          </p:cNvSpPr>
          <p:nvPr/>
        </p:nvSpPr>
        <p:spPr>
          <a:xfrm>
            <a:off x="659040" y="567441"/>
            <a:ext cx="7704000" cy="405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latin typeface="Montserrat" panose="00000500000000000000" pitchFamily="2" charset="0"/>
              </a:rPr>
              <a:t>Step 3: Implement Skip-gram model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D2C6DE4-3563-25C5-5B1A-F0ACB63B6CE0}"/>
              </a:ext>
            </a:extLst>
          </p:cNvPr>
          <p:cNvGrpSpPr/>
          <p:nvPr/>
        </p:nvGrpSpPr>
        <p:grpSpPr>
          <a:xfrm rot="16200000">
            <a:off x="1907774" y="3585311"/>
            <a:ext cx="559883" cy="2271411"/>
            <a:chOff x="3466862" y="1202895"/>
            <a:chExt cx="476961" cy="217164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38E5C28-D5A0-8E4F-874D-BA691C42F7CD}"/>
                </a:ext>
              </a:extLst>
            </p:cNvPr>
            <p:cNvGrpSpPr/>
            <p:nvPr/>
          </p:nvGrpSpPr>
          <p:grpSpPr>
            <a:xfrm>
              <a:off x="3638884" y="1796967"/>
              <a:ext cx="124930" cy="1577572"/>
              <a:chOff x="3209834" y="1468796"/>
              <a:chExt cx="154850" cy="1934983"/>
            </a:xfrm>
          </p:grpSpPr>
          <p:sp>
            <p:nvSpPr>
              <p:cNvPr id="1473" name="Flowchart: Connector 1472">
                <a:extLst>
                  <a:ext uri="{FF2B5EF4-FFF2-40B4-BE49-F238E27FC236}">
                    <a16:creationId xmlns:a16="http://schemas.microsoft.com/office/drawing/2014/main" id="{6D7345C7-2A33-40A7-327C-8A7741A71C4B}"/>
                  </a:ext>
                </a:extLst>
              </p:cNvPr>
              <p:cNvSpPr/>
              <p:nvPr/>
            </p:nvSpPr>
            <p:spPr>
              <a:xfrm rot="5400000">
                <a:off x="3208908" y="1479606"/>
                <a:ext cx="166585" cy="144966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u="sng" dirty="0"/>
                  <a:t>2</a:t>
                </a:r>
              </a:p>
            </p:txBody>
          </p:sp>
          <p:sp>
            <p:nvSpPr>
              <p:cNvPr id="1475" name="Flowchart: Connector 1474">
                <a:extLst>
                  <a:ext uri="{FF2B5EF4-FFF2-40B4-BE49-F238E27FC236}">
                    <a16:creationId xmlns:a16="http://schemas.microsoft.com/office/drawing/2014/main" id="{536E63A6-71F8-63E5-F4D9-904D82BD5196}"/>
                  </a:ext>
                </a:extLst>
              </p:cNvPr>
              <p:cNvSpPr/>
              <p:nvPr/>
            </p:nvSpPr>
            <p:spPr>
              <a:xfrm rot="5400000">
                <a:off x="3208907" y="1852885"/>
                <a:ext cx="166585" cy="144967"/>
              </a:xfrm>
              <a:prstGeom prst="flowChartConnector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u="sng" dirty="0"/>
                  <a:t>8</a:t>
                </a:r>
              </a:p>
            </p:txBody>
          </p:sp>
          <p:sp>
            <p:nvSpPr>
              <p:cNvPr id="1478" name="Flowchart: Connector 1477">
                <a:extLst>
                  <a:ext uri="{FF2B5EF4-FFF2-40B4-BE49-F238E27FC236}">
                    <a16:creationId xmlns:a16="http://schemas.microsoft.com/office/drawing/2014/main" id="{29313CB9-4AC7-4A94-7D2D-E8CA57379C6F}"/>
                  </a:ext>
                </a:extLst>
              </p:cNvPr>
              <p:cNvSpPr/>
              <p:nvPr/>
            </p:nvSpPr>
            <p:spPr>
              <a:xfrm rot="5400000">
                <a:off x="3208905" y="2203947"/>
                <a:ext cx="166585" cy="144967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u="sng" dirty="0"/>
                  <a:t>6</a:t>
                </a:r>
              </a:p>
            </p:txBody>
          </p:sp>
          <p:sp>
            <p:nvSpPr>
              <p:cNvPr id="1489" name="Flowchart: Connector 1488">
                <a:extLst>
                  <a:ext uri="{FF2B5EF4-FFF2-40B4-BE49-F238E27FC236}">
                    <a16:creationId xmlns:a16="http://schemas.microsoft.com/office/drawing/2014/main" id="{4DEE9EB4-ACD5-975E-2087-130488FDD8B7}"/>
                  </a:ext>
                </a:extLst>
              </p:cNvPr>
              <p:cNvSpPr/>
              <p:nvPr/>
            </p:nvSpPr>
            <p:spPr>
              <a:xfrm rot="5400000">
                <a:off x="3208905" y="2552067"/>
                <a:ext cx="166585" cy="144967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u="sng" dirty="0"/>
                  <a:t>4</a:t>
                </a:r>
              </a:p>
            </p:txBody>
          </p:sp>
          <p:sp>
            <p:nvSpPr>
              <p:cNvPr id="1490" name="Flowchart: Connector 1489">
                <a:extLst>
                  <a:ext uri="{FF2B5EF4-FFF2-40B4-BE49-F238E27FC236}">
                    <a16:creationId xmlns:a16="http://schemas.microsoft.com/office/drawing/2014/main" id="{7DF6CB3A-051B-CE9D-328B-37CCA07BBD46}"/>
                  </a:ext>
                </a:extLst>
              </p:cNvPr>
              <p:cNvSpPr/>
              <p:nvPr/>
            </p:nvSpPr>
            <p:spPr>
              <a:xfrm rot="5223285">
                <a:off x="3205531" y="2900413"/>
                <a:ext cx="166584" cy="151008"/>
              </a:xfrm>
              <a:prstGeom prst="flowChartConnector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u="sng" dirty="0"/>
                  <a:t>7</a:t>
                </a:r>
              </a:p>
            </p:txBody>
          </p:sp>
          <p:sp>
            <p:nvSpPr>
              <p:cNvPr id="1491" name="Flowchart: Connector 1490">
                <a:extLst>
                  <a:ext uri="{FF2B5EF4-FFF2-40B4-BE49-F238E27FC236}">
                    <a16:creationId xmlns:a16="http://schemas.microsoft.com/office/drawing/2014/main" id="{7087EF7A-7791-461C-ED1C-7597BBBF65F4}"/>
                  </a:ext>
                </a:extLst>
              </p:cNvPr>
              <p:cNvSpPr/>
              <p:nvPr/>
            </p:nvSpPr>
            <p:spPr>
              <a:xfrm rot="5400000">
                <a:off x="3199026" y="3248003"/>
                <a:ext cx="166584" cy="144968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u="sng" dirty="0"/>
                  <a:t>3</a:t>
                </a:r>
              </a:p>
            </p:txBody>
          </p:sp>
        </p:grpSp>
        <p:sp>
          <p:nvSpPr>
            <p:cNvPr id="61" name="Right Bracket 60">
              <a:extLst>
                <a:ext uri="{FF2B5EF4-FFF2-40B4-BE49-F238E27FC236}">
                  <a16:creationId xmlns:a16="http://schemas.microsoft.com/office/drawing/2014/main" id="{91F8BF14-ED1C-5B53-DE4C-4F58F63C6C19}"/>
                </a:ext>
              </a:extLst>
            </p:cNvPr>
            <p:cNvSpPr/>
            <p:nvPr/>
          </p:nvSpPr>
          <p:spPr>
            <a:xfrm rot="10800000">
              <a:off x="3466862" y="1202895"/>
              <a:ext cx="84850" cy="1383652"/>
            </a:xfrm>
            <a:prstGeom prst="rightBracket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63" name="Right Bracket 62">
              <a:extLst>
                <a:ext uri="{FF2B5EF4-FFF2-40B4-BE49-F238E27FC236}">
                  <a16:creationId xmlns:a16="http://schemas.microsoft.com/office/drawing/2014/main" id="{6990E6C2-0606-DD5A-6A55-678F0BAE168B}"/>
                </a:ext>
              </a:extLst>
            </p:cNvPr>
            <p:cNvSpPr/>
            <p:nvPr/>
          </p:nvSpPr>
          <p:spPr>
            <a:xfrm>
              <a:off x="3858970" y="1769599"/>
              <a:ext cx="84853" cy="178598"/>
            </a:xfrm>
            <a:prstGeom prst="rightBracket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</p:grpSp>
      <p:grpSp>
        <p:nvGrpSpPr>
          <p:cNvPr id="1610" name="Group 1609">
            <a:extLst>
              <a:ext uri="{FF2B5EF4-FFF2-40B4-BE49-F238E27FC236}">
                <a16:creationId xmlns:a16="http://schemas.microsoft.com/office/drawing/2014/main" id="{6B1E6215-76EA-F3E0-72A6-5F5EE2B7899A}"/>
              </a:ext>
            </a:extLst>
          </p:cNvPr>
          <p:cNvGrpSpPr/>
          <p:nvPr/>
        </p:nvGrpSpPr>
        <p:grpSpPr>
          <a:xfrm>
            <a:off x="3072769" y="2574307"/>
            <a:ext cx="1906541" cy="1388361"/>
            <a:chOff x="3396224" y="2112712"/>
            <a:chExt cx="1906541" cy="1388361"/>
          </a:xfrm>
        </p:grpSpPr>
        <p:grpSp>
          <p:nvGrpSpPr>
            <p:cNvPr id="1585" name="Group 1584">
              <a:extLst>
                <a:ext uri="{FF2B5EF4-FFF2-40B4-BE49-F238E27FC236}">
                  <a16:creationId xmlns:a16="http://schemas.microsoft.com/office/drawing/2014/main" id="{F1DA5438-CAAB-DA83-587D-433613CF6350}"/>
                </a:ext>
              </a:extLst>
            </p:cNvPr>
            <p:cNvGrpSpPr/>
            <p:nvPr/>
          </p:nvGrpSpPr>
          <p:grpSpPr>
            <a:xfrm>
              <a:off x="3396224" y="2112712"/>
              <a:ext cx="1906541" cy="757639"/>
              <a:chOff x="3511201" y="2401798"/>
              <a:chExt cx="1906541" cy="757639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C9038A9-625A-212E-9426-D761DE902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1201" y="2418874"/>
                <a:ext cx="666086" cy="109481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2" name="Straight Connector 1491">
                <a:extLst>
                  <a:ext uri="{FF2B5EF4-FFF2-40B4-BE49-F238E27FC236}">
                    <a16:creationId xmlns:a16="http://schemas.microsoft.com/office/drawing/2014/main" id="{62E31B39-FF81-8999-6743-AB7BC5980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0380" y="3032623"/>
                <a:ext cx="621724" cy="83957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5" name="Rectangle: Rounded Corners 1494">
                <a:extLst>
                  <a:ext uri="{FF2B5EF4-FFF2-40B4-BE49-F238E27FC236}">
                    <a16:creationId xmlns:a16="http://schemas.microsoft.com/office/drawing/2014/main" id="{01A9BCCB-D06A-0AEA-587A-1D5A455AAF1E}"/>
                  </a:ext>
                </a:extLst>
              </p:cNvPr>
              <p:cNvSpPr/>
              <p:nvPr/>
            </p:nvSpPr>
            <p:spPr>
              <a:xfrm>
                <a:off x="4108566" y="2401798"/>
                <a:ext cx="864788" cy="757639"/>
              </a:xfrm>
              <a:prstGeom prst="roundRect">
                <a:avLst/>
              </a:prstGeom>
              <a:solidFill>
                <a:srgbClr val="0070C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5" name="TextBox 1544">
                    <a:extLst>
                      <a:ext uri="{FF2B5EF4-FFF2-40B4-BE49-F238E27FC236}">
                        <a16:creationId xmlns:a16="http://schemas.microsoft.com/office/drawing/2014/main" id="{D42C8E0D-AC76-85B1-C0B0-1FD3BFA6BE55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904" y="2488766"/>
                    <a:ext cx="1644838" cy="3147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/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45" name="TextBox 1544">
                    <a:extLst>
                      <a:ext uri="{FF2B5EF4-FFF2-40B4-BE49-F238E27FC236}">
                        <a16:creationId xmlns:a16="http://schemas.microsoft.com/office/drawing/2014/main" id="{D42C8E0D-AC76-85B1-C0B0-1FD3BFA6BE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904" y="2488766"/>
                    <a:ext cx="1644838" cy="314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7" name="TextBox 1546">
                    <a:extLst>
                      <a:ext uri="{FF2B5EF4-FFF2-40B4-BE49-F238E27FC236}">
                        <a16:creationId xmlns:a16="http://schemas.microsoft.com/office/drawing/2014/main" id="{8DC3C65E-C06B-821C-CF80-7C1E76607D9C}"/>
                      </a:ext>
                    </a:extLst>
                  </p:cNvPr>
                  <p:cNvSpPr txBox="1"/>
                  <p:nvPr/>
                </p:nvSpPr>
                <p:spPr>
                  <a:xfrm>
                    <a:off x="3735310" y="2744063"/>
                    <a:ext cx="164483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×8)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47" name="TextBox 1546">
                    <a:extLst>
                      <a:ext uri="{FF2B5EF4-FFF2-40B4-BE49-F238E27FC236}">
                        <a16:creationId xmlns:a16="http://schemas.microsoft.com/office/drawing/2014/main" id="{8DC3C65E-C06B-821C-CF80-7C1E76607D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5310" y="2744063"/>
                    <a:ext cx="1644838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9" name="TextBox 1548">
                  <a:extLst>
                    <a:ext uri="{FF2B5EF4-FFF2-40B4-BE49-F238E27FC236}">
                      <a16:creationId xmlns:a16="http://schemas.microsoft.com/office/drawing/2014/main" id="{7EF68638-A918-00E2-9BBB-C7AFEF051123}"/>
                    </a:ext>
                  </a:extLst>
                </p:cNvPr>
                <p:cNvSpPr txBox="1"/>
                <p:nvPr/>
              </p:nvSpPr>
              <p:spPr>
                <a:xfrm>
                  <a:off x="3845308" y="2977853"/>
                  <a:ext cx="12204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𝐶𝑜𝑛𝑡𝑒𝑥𝑡</m:t>
                        </m:r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49" name="TextBox 1548">
                  <a:extLst>
                    <a:ext uri="{FF2B5EF4-FFF2-40B4-BE49-F238E27FC236}">
                      <a16:creationId xmlns:a16="http://schemas.microsoft.com/office/drawing/2014/main" id="{7EF68638-A918-00E2-9BBB-C7AFEF051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308" y="2977853"/>
                  <a:ext cx="122043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15" name="Group 1614">
            <a:extLst>
              <a:ext uri="{FF2B5EF4-FFF2-40B4-BE49-F238E27FC236}">
                <a16:creationId xmlns:a16="http://schemas.microsoft.com/office/drawing/2014/main" id="{5AE44016-0D45-441D-4FBF-E9FA2D7EEE3D}"/>
              </a:ext>
            </a:extLst>
          </p:cNvPr>
          <p:cNvGrpSpPr/>
          <p:nvPr/>
        </p:nvGrpSpPr>
        <p:grpSpPr>
          <a:xfrm>
            <a:off x="7403222" y="1574463"/>
            <a:ext cx="1085557" cy="2203919"/>
            <a:chOff x="7273274" y="156757"/>
            <a:chExt cx="1085557" cy="2203919"/>
          </a:xfrm>
        </p:grpSpPr>
        <p:sp>
          <p:nvSpPr>
            <p:cNvPr id="1602" name="Flowchart: Connector 1601">
              <a:extLst>
                <a:ext uri="{FF2B5EF4-FFF2-40B4-BE49-F238E27FC236}">
                  <a16:creationId xmlns:a16="http://schemas.microsoft.com/office/drawing/2014/main" id="{5EBC7801-DD44-1252-1D2D-10E306A15199}"/>
                </a:ext>
              </a:extLst>
            </p:cNvPr>
            <p:cNvSpPr/>
            <p:nvPr/>
          </p:nvSpPr>
          <p:spPr>
            <a:xfrm>
              <a:off x="8196188" y="1388137"/>
              <a:ext cx="149073" cy="164431"/>
            </a:xfrm>
            <a:prstGeom prst="flowChartConnector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/>
                <a:t>8</a:t>
              </a:r>
            </a:p>
          </p:txBody>
        </p:sp>
        <p:grpSp>
          <p:nvGrpSpPr>
            <p:cNvPr id="1613" name="Group 1612">
              <a:extLst>
                <a:ext uri="{FF2B5EF4-FFF2-40B4-BE49-F238E27FC236}">
                  <a16:creationId xmlns:a16="http://schemas.microsoft.com/office/drawing/2014/main" id="{6BA61AE3-3F24-87E2-8D30-FB8EA61DC37A}"/>
                </a:ext>
              </a:extLst>
            </p:cNvPr>
            <p:cNvGrpSpPr/>
            <p:nvPr/>
          </p:nvGrpSpPr>
          <p:grpSpPr>
            <a:xfrm>
              <a:off x="7273274" y="156757"/>
              <a:ext cx="1085557" cy="2203919"/>
              <a:chOff x="7273274" y="156757"/>
              <a:chExt cx="1085557" cy="22039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8" name="TextBox 1587">
                    <a:extLst>
                      <a:ext uri="{FF2B5EF4-FFF2-40B4-BE49-F238E27FC236}">
                        <a16:creationId xmlns:a16="http://schemas.microsoft.com/office/drawing/2014/main" id="{E1CF2769-CB5C-6F19-8409-D2419177CA0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6414" y="647450"/>
                    <a:ext cx="491113" cy="1713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88" name="TextBox 1587">
                    <a:extLst>
                      <a:ext uri="{FF2B5EF4-FFF2-40B4-BE49-F238E27FC236}">
                        <a16:creationId xmlns:a16="http://schemas.microsoft.com/office/drawing/2014/main" id="{E1CF2769-CB5C-6F19-8409-D2419177C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6414" y="647450"/>
                    <a:ext cx="491113" cy="17132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5" name="TextBox 1604">
                    <a:extLst>
                      <a:ext uri="{FF2B5EF4-FFF2-40B4-BE49-F238E27FC236}">
                        <a16:creationId xmlns:a16="http://schemas.microsoft.com/office/drawing/2014/main" id="{AD9259AD-667D-5F88-8873-E709BE18585D}"/>
                      </a:ext>
                    </a:extLst>
                  </p:cNvPr>
                  <p:cNvSpPr txBox="1"/>
                  <p:nvPr/>
                </p:nvSpPr>
                <p:spPr>
                  <a:xfrm>
                    <a:off x="7273274" y="156757"/>
                    <a:ext cx="108555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×1)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605" name="TextBox 1604">
                    <a:extLst>
                      <a:ext uri="{FF2B5EF4-FFF2-40B4-BE49-F238E27FC236}">
                        <a16:creationId xmlns:a16="http://schemas.microsoft.com/office/drawing/2014/main" id="{AD9259AD-667D-5F88-8873-E709BE1858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3274" y="156757"/>
                    <a:ext cx="1085557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46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89B956-48FE-CB3D-71F8-D60B7A15E5A5}"/>
              </a:ext>
            </a:extLst>
          </p:cNvPr>
          <p:cNvGrpSpPr/>
          <p:nvPr/>
        </p:nvGrpSpPr>
        <p:grpSpPr>
          <a:xfrm>
            <a:off x="5668425" y="2475292"/>
            <a:ext cx="1220430" cy="1011815"/>
            <a:chOff x="5668425" y="2330917"/>
            <a:chExt cx="1220430" cy="1011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0" name="TextBox 1599">
                  <a:extLst>
                    <a:ext uri="{FF2B5EF4-FFF2-40B4-BE49-F238E27FC236}">
                      <a16:creationId xmlns:a16="http://schemas.microsoft.com/office/drawing/2014/main" id="{2BA4E477-4D16-64E4-2449-47271BDAE5C6}"/>
                    </a:ext>
                  </a:extLst>
                </p:cNvPr>
                <p:cNvSpPr txBox="1"/>
                <p:nvPr/>
              </p:nvSpPr>
              <p:spPr>
                <a:xfrm>
                  <a:off x="5668425" y="2330917"/>
                  <a:ext cx="1220430" cy="1011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𝑠𝑜𝑓𝑡𝑚𝑎𝑥</m:t>
                        </m:r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1600" name="TextBox 1599">
                  <a:extLst>
                    <a:ext uri="{FF2B5EF4-FFF2-40B4-BE49-F238E27FC236}">
                      <a16:creationId xmlns:a16="http://schemas.microsoft.com/office/drawing/2014/main" id="{2BA4E477-4D16-64E4-2449-47271BDAE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425" y="2330917"/>
                  <a:ext cx="1220430" cy="1011815"/>
                </a:xfrm>
                <a:prstGeom prst="rect">
                  <a:avLst/>
                </a:prstGeom>
                <a:blipFill>
                  <a:blip r:embed="rId16"/>
                  <a:stretch>
                    <a:fillRect r="-12500" b="-451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5" name="Straight Arrow Connector 1574">
              <a:extLst>
                <a:ext uri="{FF2B5EF4-FFF2-40B4-BE49-F238E27FC236}">
                  <a16:creationId xmlns:a16="http://schemas.microsoft.com/office/drawing/2014/main" id="{10D96E3B-0BCD-99EE-EAA1-7815DB9C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968189" y="2710891"/>
              <a:ext cx="696468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E0E193-FAC0-C15E-63C7-6E48254D771C}"/>
              </a:ext>
            </a:extLst>
          </p:cNvPr>
          <p:cNvGrpSpPr/>
          <p:nvPr/>
        </p:nvGrpSpPr>
        <p:grpSpPr>
          <a:xfrm>
            <a:off x="6616506" y="1754824"/>
            <a:ext cx="1085557" cy="1786839"/>
            <a:chOff x="6616506" y="1610449"/>
            <a:chExt cx="1085557" cy="17868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6" name="TextBox 1585">
                  <a:extLst>
                    <a:ext uri="{FF2B5EF4-FFF2-40B4-BE49-F238E27FC236}">
                      <a16:creationId xmlns:a16="http://schemas.microsoft.com/office/drawing/2014/main" id="{DE2F9D57-0DD7-DDC0-7003-4EAC2212E2AF}"/>
                    </a:ext>
                  </a:extLst>
                </p:cNvPr>
                <p:cNvSpPr txBox="1"/>
                <p:nvPr/>
              </p:nvSpPr>
              <p:spPr>
                <a:xfrm>
                  <a:off x="6838543" y="2103664"/>
                  <a:ext cx="647286" cy="12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1586" name="TextBox 1585">
                  <a:extLst>
                    <a:ext uri="{FF2B5EF4-FFF2-40B4-BE49-F238E27FC236}">
                      <a16:creationId xmlns:a16="http://schemas.microsoft.com/office/drawing/2014/main" id="{DE2F9D57-0DD7-DDC0-7003-4EAC2212E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543" y="2103664"/>
                  <a:ext cx="647286" cy="129362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6" name="TextBox 1605">
                  <a:extLst>
                    <a:ext uri="{FF2B5EF4-FFF2-40B4-BE49-F238E27FC236}">
                      <a16:creationId xmlns:a16="http://schemas.microsoft.com/office/drawing/2014/main" id="{5E176AF2-D042-FCED-34A2-B94F86572223}"/>
                    </a:ext>
                  </a:extLst>
                </p:cNvPr>
                <p:cNvSpPr txBox="1"/>
                <p:nvPr/>
              </p:nvSpPr>
              <p:spPr>
                <a:xfrm>
                  <a:off x="6616506" y="1610449"/>
                  <a:ext cx="10855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(8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1606" name="TextBox 1605">
                  <a:extLst>
                    <a:ext uri="{FF2B5EF4-FFF2-40B4-BE49-F238E27FC236}">
                      <a16:creationId xmlns:a16="http://schemas.microsoft.com/office/drawing/2014/main" id="{5E176AF2-D042-FCED-34A2-B94F86572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506" y="1610449"/>
                  <a:ext cx="1085557" cy="523220"/>
                </a:xfrm>
                <a:prstGeom prst="rect">
                  <a:avLst/>
                </a:prstGeom>
                <a:blipFill>
                  <a:blip r:embed="rId18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781F39-67E8-D4A0-4546-AC3149460FCF}"/>
              </a:ext>
            </a:extLst>
          </p:cNvPr>
          <p:cNvGrpSpPr/>
          <p:nvPr/>
        </p:nvGrpSpPr>
        <p:grpSpPr>
          <a:xfrm>
            <a:off x="4509333" y="1913519"/>
            <a:ext cx="1517940" cy="1587741"/>
            <a:chOff x="4509333" y="1913519"/>
            <a:chExt cx="1517940" cy="1587741"/>
          </a:xfrm>
        </p:grpSpPr>
        <p:grpSp>
          <p:nvGrpSpPr>
            <p:cNvPr id="1582" name="Group 1581">
              <a:extLst>
                <a:ext uri="{FF2B5EF4-FFF2-40B4-BE49-F238E27FC236}">
                  <a16:creationId xmlns:a16="http://schemas.microsoft.com/office/drawing/2014/main" id="{96ED7A8A-FAF9-77B2-FF61-894FB23A4C27}"/>
                </a:ext>
              </a:extLst>
            </p:cNvPr>
            <p:cNvGrpSpPr/>
            <p:nvPr/>
          </p:nvGrpSpPr>
          <p:grpSpPr>
            <a:xfrm>
              <a:off x="4509333" y="2207636"/>
              <a:ext cx="1053351" cy="1293624"/>
              <a:chOff x="4947765" y="2035127"/>
              <a:chExt cx="1053351" cy="1293624"/>
            </a:xfrm>
          </p:grpSpPr>
          <p:cxnSp>
            <p:nvCxnSpPr>
              <p:cNvPr id="1553" name="Straight Connector 1552">
                <a:extLst>
                  <a:ext uri="{FF2B5EF4-FFF2-40B4-BE49-F238E27FC236}">
                    <a16:creationId xmlns:a16="http://schemas.microsoft.com/office/drawing/2014/main" id="{52FFA649-D9B0-9C03-5A23-9E2B688FB5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7765" y="2145038"/>
                <a:ext cx="799630" cy="297859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5" name="Straight Connector 1554">
                <a:extLst>
                  <a:ext uri="{FF2B5EF4-FFF2-40B4-BE49-F238E27FC236}">
                    <a16:creationId xmlns:a16="http://schemas.microsoft.com/office/drawing/2014/main" id="{48417BAA-8008-F8D6-162B-B7237F7B4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7765" y="3116580"/>
                <a:ext cx="783260" cy="100954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8" name="TextBox 1557">
                    <a:extLst>
                      <a:ext uri="{FF2B5EF4-FFF2-40B4-BE49-F238E27FC236}">
                        <a16:creationId xmlns:a16="http://schemas.microsoft.com/office/drawing/2014/main" id="{65E232C7-3F9A-60CF-EB8B-89FC2DB5A2B3}"/>
                      </a:ext>
                    </a:extLst>
                  </p:cNvPr>
                  <p:cNvSpPr txBox="1"/>
                  <p:nvPr/>
                </p:nvSpPr>
                <p:spPr>
                  <a:xfrm>
                    <a:off x="5634105" y="2035127"/>
                    <a:ext cx="367011" cy="12936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0.9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58" name="TextBox 1557">
                    <a:extLst>
                      <a:ext uri="{FF2B5EF4-FFF2-40B4-BE49-F238E27FC236}">
                        <a16:creationId xmlns:a16="http://schemas.microsoft.com/office/drawing/2014/main" id="{65E232C7-3F9A-60CF-EB8B-89FC2DB5A2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4105" y="2035127"/>
                    <a:ext cx="367011" cy="129362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967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8F24FC3-BA4C-B378-6C4A-C9CD86542EA2}"/>
                    </a:ext>
                  </a:extLst>
                </p:cNvPr>
                <p:cNvSpPr txBox="1"/>
                <p:nvPr/>
              </p:nvSpPr>
              <p:spPr>
                <a:xfrm>
                  <a:off x="4941716" y="1913519"/>
                  <a:ext cx="10855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(8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8F24FC3-BA4C-B378-6C4A-C9CD86542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716" y="1913519"/>
                  <a:ext cx="1085557" cy="307777"/>
                </a:xfrm>
                <a:prstGeom prst="rect">
                  <a:avLst/>
                </a:prstGeom>
                <a:blipFill>
                  <a:blip r:embed="rId2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A9521C-98CB-4676-85F1-64E748544932}"/>
              </a:ext>
            </a:extLst>
          </p:cNvPr>
          <p:cNvGrpSpPr/>
          <p:nvPr/>
        </p:nvGrpSpPr>
        <p:grpSpPr>
          <a:xfrm>
            <a:off x="2187716" y="2285569"/>
            <a:ext cx="1341179" cy="1566870"/>
            <a:chOff x="2187716" y="2285569"/>
            <a:chExt cx="1341179" cy="1566870"/>
          </a:xfrm>
        </p:grpSpPr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A7820D01-3EE4-79A7-8A4D-86AFCE64EC36}"/>
                </a:ext>
              </a:extLst>
            </p:cNvPr>
            <p:cNvGrpSpPr/>
            <p:nvPr/>
          </p:nvGrpSpPr>
          <p:grpSpPr>
            <a:xfrm>
              <a:off x="2187716" y="2583737"/>
              <a:ext cx="1341179" cy="1268702"/>
              <a:chOff x="2511171" y="2122142"/>
              <a:chExt cx="1341179" cy="1268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28E59301-E5D6-ACBA-59D7-A56D5547BDCA}"/>
                      </a:ext>
                    </a:extLst>
                  </p:cNvPr>
                  <p:cNvSpPr txBox="1"/>
                  <p:nvPr/>
                </p:nvSpPr>
                <p:spPr>
                  <a:xfrm>
                    <a:off x="2631920" y="2867624"/>
                    <a:ext cx="122043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𝐸𝑚𝑏𝑒𝑑𝑑𝑒𝑑</m:t>
                          </m:r>
                        </m:oMath>
                      </m:oMathPara>
                    </a14:m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𝑣𝑒𝑐𝑡𝑜𝑟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28E59301-E5D6-ACBA-59D7-A56D5547BD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1920" y="2867624"/>
                    <a:ext cx="122043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84" name="Group 1583">
                <a:extLst>
                  <a:ext uri="{FF2B5EF4-FFF2-40B4-BE49-F238E27FC236}">
                    <a16:creationId xmlns:a16="http://schemas.microsoft.com/office/drawing/2014/main" id="{F47BC6DA-F5BC-D33E-DAA2-C5653DB917EF}"/>
                  </a:ext>
                </a:extLst>
              </p:cNvPr>
              <p:cNvGrpSpPr/>
              <p:nvPr/>
            </p:nvGrpSpPr>
            <p:grpSpPr>
              <a:xfrm>
                <a:off x="2511171" y="2122142"/>
                <a:ext cx="1089550" cy="694679"/>
                <a:chOff x="2626148" y="2411228"/>
                <a:chExt cx="1089550" cy="69467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1" name="TextBox 1540">
                      <a:extLst>
                        <a:ext uri="{FF2B5EF4-FFF2-40B4-BE49-F238E27FC236}">
                          <a16:creationId xmlns:a16="http://schemas.microsoft.com/office/drawing/2014/main" id="{B7C3828E-006D-D255-AC9B-05B26116A4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8527" y="2443803"/>
                      <a:ext cx="717171" cy="6621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0.7</m:t>
                                    </m:r>
                                  </m:e>
                                </m:eqArr>
                              </m:e>
                            </m:d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41" name="TextBox 1540">
                      <a:extLst>
                        <a:ext uri="{FF2B5EF4-FFF2-40B4-BE49-F238E27FC236}">
                          <a16:creationId xmlns:a16="http://schemas.microsoft.com/office/drawing/2014/main" id="{B7C3828E-006D-D255-AC9B-05B26116A4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8527" y="2443803"/>
                      <a:ext cx="717171" cy="66210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02F3D81-7161-F0A6-41AB-A12DF79A1B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26148" y="2411228"/>
                  <a:ext cx="565939" cy="117127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A4AD8D7-78B5-2D2A-1C31-44503F884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26148" y="3017886"/>
                  <a:ext cx="567463" cy="70883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91054E7-2B86-3D1E-B971-9A4A6CCF65F9}"/>
                    </a:ext>
                  </a:extLst>
                </p:cNvPr>
                <p:cNvSpPr txBox="1"/>
                <p:nvPr/>
              </p:nvSpPr>
              <p:spPr>
                <a:xfrm>
                  <a:off x="2378436" y="2285569"/>
                  <a:ext cx="10855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91054E7-2B86-3D1E-B971-9A4A6CCF6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8436" y="2285569"/>
                  <a:ext cx="1085557" cy="307777"/>
                </a:xfrm>
                <a:prstGeom prst="rect">
                  <a:avLst/>
                </a:prstGeom>
                <a:blipFill>
                  <a:blip r:embed="rId2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8EB638-1FD8-9DED-077C-7667F2D7B73F}"/>
              </a:ext>
            </a:extLst>
          </p:cNvPr>
          <p:cNvGrpSpPr/>
          <p:nvPr/>
        </p:nvGrpSpPr>
        <p:grpSpPr>
          <a:xfrm>
            <a:off x="-9109" y="1691266"/>
            <a:ext cx="1644838" cy="2399028"/>
            <a:chOff x="-9109" y="1691266"/>
            <a:chExt cx="1644838" cy="2399028"/>
          </a:xfrm>
        </p:grpSpPr>
        <p:grpSp>
          <p:nvGrpSpPr>
            <p:cNvPr id="1607" name="Group 1606">
              <a:extLst>
                <a:ext uri="{FF2B5EF4-FFF2-40B4-BE49-F238E27FC236}">
                  <a16:creationId xmlns:a16="http://schemas.microsoft.com/office/drawing/2014/main" id="{CE1D4F65-404A-69DB-1CD7-4199B8AE6A84}"/>
                </a:ext>
              </a:extLst>
            </p:cNvPr>
            <p:cNvGrpSpPr/>
            <p:nvPr/>
          </p:nvGrpSpPr>
          <p:grpSpPr>
            <a:xfrm>
              <a:off x="-9109" y="1691266"/>
              <a:ext cx="1644838" cy="2399028"/>
              <a:chOff x="314346" y="1229671"/>
              <a:chExt cx="1644838" cy="23990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2" name="TextBox 1531">
                    <a:extLst>
                      <a:ext uri="{FF2B5EF4-FFF2-40B4-BE49-F238E27FC236}">
                        <a16:creationId xmlns:a16="http://schemas.microsoft.com/office/drawing/2014/main" id="{90E4FC31-6403-A1C3-A7B6-3C3D17F24F81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46" y="1656082"/>
                    <a:ext cx="1644838" cy="17146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32" name="TextBox 1531">
                    <a:extLst>
                      <a:ext uri="{FF2B5EF4-FFF2-40B4-BE49-F238E27FC236}">
                        <a16:creationId xmlns:a16="http://schemas.microsoft.com/office/drawing/2014/main" id="{90E4FC31-6403-A1C3-A7B6-3C3D17F24F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46" y="1656082"/>
                    <a:ext cx="1644838" cy="171463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33" name="Flowchart: Connector 1532">
                <a:extLst>
                  <a:ext uri="{FF2B5EF4-FFF2-40B4-BE49-F238E27FC236}">
                    <a16:creationId xmlns:a16="http://schemas.microsoft.com/office/drawing/2014/main" id="{8FB5D9B3-EDA8-D021-1CFA-2F8983149D54}"/>
                  </a:ext>
                </a:extLst>
              </p:cNvPr>
              <p:cNvSpPr/>
              <p:nvPr/>
            </p:nvSpPr>
            <p:spPr>
              <a:xfrm>
                <a:off x="1074285" y="1229671"/>
                <a:ext cx="124960" cy="127117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2" name="TextBox 1541">
                    <a:extLst>
                      <a:ext uri="{FF2B5EF4-FFF2-40B4-BE49-F238E27FC236}">
                        <a16:creationId xmlns:a16="http://schemas.microsoft.com/office/drawing/2014/main" id="{6F05C150-05C1-3C69-B090-1340A399B098}"/>
                      </a:ext>
                    </a:extLst>
                  </p:cNvPr>
                  <p:cNvSpPr txBox="1"/>
                  <p:nvPr/>
                </p:nvSpPr>
                <p:spPr>
                  <a:xfrm>
                    <a:off x="586985" y="3320922"/>
                    <a:ext cx="108555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42" name="TextBox 1541">
                    <a:extLst>
                      <a:ext uri="{FF2B5EF4-FFF2-40B4-BE49-F238E27FC236}">
                        <a16:creationId xmlns:a16="http://schemas.microsoft.com/office/drawing/2014/main" id="{6F05C150-05C1-3C69-B090-1340A399B0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985" y="3320922"/>
                    <a:ext cx="1085557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A30E68D-10B0-45BD-258D-E7E681468F0F}"/>
                    </a:ext>
                  </a:extLst>
                </p:cNvPr>
                <p:cNvSpPr txBox="1"/>
                <p:nvPr/>
              </p:nvSpPr>
              <p:spPr>
                <a:xfrm>
                  <a:off x="290161" y="1846471"/>
                  <a:ext cx="10855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(8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A30E68D-10B0-45BD-258D-E7E681468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61" y="1846471"/>
                  <a:ext cx="1085557" cy="307777"/>
                </a:xfrm>
                <a:prstGeom prst="rect">
                  <a:avLst/>
                </a:prstGeom>
                <a:blipFill>
                  <a:blip r:embed="rId2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FB3DFC-F583-EFFD-8D05-0EFB530FED74}"/>
              </a:ext>
            </a:extLst>
          </p:cNvPr>
          <p:cNvGrpSpPr/>
          <p:nvPr/>
        </p:nvGrpSpPr>
        <p:grpSpPr>
          <a:xfrm>
            <a:off x="373224" y="995087"/>
            <a:ext cx="3066662" cy="3273397"/>
            <a:chOff x="373224" y="995087"/>
            <a:chExt cx="3066662" cy="3273397"/>
          </a:xfrm>
        </p:grpSpPr>
        <p:sp>
          <p:nvSpPr>
            <p:cNvPr id="1550" name="Rectangle: Rounded Corners 1549">
              <a:extLst>
                <a:ext uri="{FF2B5EF4-FFF2-40B4-BE49-F238E27FC236}">
                  <a16:creationId xmlns:a16="http://schemas.microsoft.com/office/drawing/2014/main" id="{F1C1CEAC-A6B0-5CA6-0D94-42022AD23CA7}"/>
                </a:ext>
              </a:extLst>
            </p:cNvPr>
            <p:cNvSpPr/>
            <p:nvPr/>
          </p:nvSpPr>
          <p:spPr>
            <a:xfrm>
              <a:off x="373224" y="1430039"/>
              <a:ext cx="3066662" cy="2838445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Google Shape;1523;p44">
              <a:extLst>
                <a:ext uri="{FF2B5EF4-FFF2-40B4-BE49-F238E27FC236}">
                  <a16:creationId xmlns:a16="http://schemas.microsoft.com/office/drawing/2014/main" id="{5E24EE56-24E1-B47F-69A3-9CCE970A3750}"/>
                </a:ext>
              </a:extLst>
            </p:cNvPr>
            <p:cNvSpPr txBox="1">
              <a:spLocks/>
            </p:cNvSpPr>
            <p:nvPr/>
          </p:nvSpPr>
          <p:spPr>
            <a:xfrm>
              <a:off x="561362" y="995087"/>
              <a:ext cx="2540379" cy="405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ontserrat Black"/>
                <a:buNone/>
                <a:defRPr sz="3200" b="0" i="0" u="none" strike="noStrike" cap="none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-US" sz="1600" dirty="0">
                  <a:latin typeface="Montserrat" panose="00000500000000000000" pitchFamily="2" charset="0"/>
                </a:rPr>
                <a:t>Encoder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6F2B64-CB4E-B816-B073-2AD430AB5E8E}"/>
              </a:ext>
            </a:extLst>
          </p:cNvPr>
          <p:cNvGrpSpPr/>
          <p:nvPr/>
        </p:nvGrpSpPr>
        <p:grpSpPr>
          <a:xfrm>
            <a:off x="3569318" y="993507"/>
            <a:ext cx="5164326" cy="3274977"/>
            <a:chOff x="3569318" y="993507"/>
            <a:chExt cx="5164326" cy="327497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DDD053-AD38-8AE1-23CE-B9BE72D4C6AE}"/>
                </a:ext>
              </a:extLst>
            </p:cNvPr>
            <p:cNvSpPr/>
            <p:nvPr/>
          </p:nvSpPr>
          <p:spPr>
            <a:xfrm>
              <a:off x="3569318" y="1430039"/>
              <a:ext cx="5164326" cy="2838445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Google Shape;1523;p44">
              <a:extLst>
                <a:ext uri="{FF2B5EF4-FFF2-40B4-BE49-F238E27FC236}">
                  <a16:creationId xmlns:a16="http://schemas.microsoft.com/office/drawing/2014/main" id="{4B5BA6BE-AA33-6119-6389-0375A249709A}"/>
                </a:ext>
              </a:extLst>
            </p:cNvPr>
            <p:cNvSpPr txBox="1">
              <a:spLocks/>
            </p:cNvSpPr>
            <p:nvPr/>
          </p:nvSpPr>
          <p:spPr>
            <a:xfrm>
              <a:off x="5122464" y="993507"/>
              <a:ext cx="2312352" cy="405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ontserrat Black"/>
                <a:buNone/>
                <a:defRPr sz="3200" b="0" i="0" u="none" strike="noStrike" cap="none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Bebas Neue"/>
                <a:buNone/>
                <a:defRPr sz="32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-US" sz="1600" dirty="0">
                  <a:latin typeface="Montserrat" panose="00000500000000000000" pitchFamily="2" charset="0"/>
                </a:rPr>
                <a:t>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85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44"/>
          <p:cNvSpPr txBox="1">
            <a:spLocks noGrp="1"/>
          </p:cNvSpPr>
          <p:nvPr>
            <p:ph type="title"/>
          </p:nvPr>
        </p:nvSpPr>
        <p:spPr>
          <a:xfrm>
            <a:off x="659040" y="148193"/>
            <a:ext cx="7704000" cy="405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/>
              <a:t>How </a:t>
            </a:r>
            <a:r>
              <a:rPr lang="en-US" sz="2100" dirty="0" err="1"/>
              <a:t>DeepWalk</a:t>
            </a:r>
            <a:r>
              <a:rPr lang="en-US" sz="2100" dirty="0"/>
              <a:t> Works</a:t>
            </a:r>
            <a:endParaRPr sz="2100" dirty="0"/>
          </a:p>
        </p:txBody>
      </p:sp>
      <p:grpSp>
        <p:nvGrpSpPr>
          <p:cNvPr id="1608" name="Group 1607">
            <a:extLst>
              <a:ext uri="{FF2B5EF4-FFF2-40B4-BE49-F238E27FC236}">
                <a16:creationId xmlns:a16="http://schemas.microsoft.com/office/drawing/2014/main" id="{65936033-ADD3-E617-B79B-FCB9F212DBDA}"/>
              </a:ext>
            </a:extLst>
          </p:cNvPr>
          <p:cNvGrpSpPr/>
          <p:nvPr/>
        </p:nvGrpSpPr>
        <p:grpSpPr>
          <a:xfrm>
            <a:off x="920503" y="1794892"/>
            <a:ext cx="1758911" cy="1742221"/>
            <a:chOff x="1234849" y="1762497"/>
            <a:chExt cx="1758911" cy="1742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F980641E-5425-1F89-55C7-669D5BD93D7D}"/>
                    </a:ext>
                  </a:extLst>
                </p:cNvPr>
                <p:cNvSpPr txBox="1"/>
                <p:nvPr/>
              </p:nvSpPr>
              <p:spPr>
                <a:xfrm>
                  <a:off x="1436356" y="2981498"/>
                  <a:ext cx="141401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𝐸𝑚𝑏𝑒𝑑𝑑𝑖𝑛𝑔</m:t>
                        </m:r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F980641E-5425-1F89-55C7-669D5BD93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6356" y="2981498"/>
                  <a:ext cx="14140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83" name="Group 1582">
              <a:extLst>
                <a:ext uri="{FF2B5EF4-FFF2-40B4-BE49-F238E27FC236}">
                  <a16:creationId xmlns:a16="http://schemas.microsoft.com/office/drawing/2014/main" id="{4E156B59-0938-18C7-31BD-002DD89F746B}"/>
                </a:ext>
              </a:extLst>
            </p:cNvPr>
            <p:cNvGrpSpPr/>
            <p:nvPr/>
          </p:nvGrpSpPr>
          <p:grpSpPr>
            <a:xfrm>
              <a:off x="1234849" y="1762497"/>
              <a:ext cx="1758911" cy="1515716"/>
              <a:chOff x="1349826" y="2051583"/>
              <a:chExt cx="1758911" cy="1515716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5C1C1D6-6CA0-9EAF-6EAA-0052F010E2B6}"/>
                  </a:ext>
                </a:extLst>
              </p:cNvPr>
              <p:cNvSpPr/>
              <p:nvPr/>
            </p:nvSpPr>
            <p:spPr>
              <a:xfrm>
                <a:off x="1797559" y="2377414"/>
                <a:ext cx="864788" cy="757639"/>
              </a:xfrm>
              <a:prstGeom prst="roundRect">
                <a:avLst/>
              </a:prstGeom>
              <a:solidFill>
                <a:srgbClr val="FF000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35" name="TextBox 1534">
                    <a:extLst>
                      <a:ext uri="{FF2B5EF4-FFF2-40B4-BE49-F238E27FC236}">
                        <a16:creationId xmlns:a16="http://schemas.microsoft.com/office/drawing/2014/main" id="{AEBFCA7C-EF4C-9213-6425-A6C07EDB92E1}"/>
                      </a:ext>
                    </a:extLst>
                  </p:cNvPr>
                  <p:cNvSpPr txBox="1"/>
                  <p:nvPr/>
                </p:nvSpPr>
                <p:spPr>
                  <a:xfrm>
                    <a:off x="1463899" y="2452063"/>
                    <a:ext cx="164483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/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1535" name="TextBox 1534">
                    <a:extLst>
                      <a:ext uri="{FF2B5EF4-FFF2-40B4-BE49-F238E27FC236}">
                        <a16:creationId xmlns:a16="http://schemas.microsoft.com/office/drawing/2014/main" id="{AEBFCA7C-EF4C-9213-6425-A6C07EDB92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3899" y="2452063"/>
                    <a:ext cx="1644838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38" name="TextBox 1537">
                    <a:extLst>
                      <a:ext uri="{FF2B5EF4-FFF2-40B4-BE49-F238E27FC236}">
                        <a16:creationId xmlns:a16="http://schemas.microsoft.com/office/drawing/2014/main" id="{DA943B60-B745-D6C5-8394-1DEBA286DC61}"/>
                      </a:ext>
                    </a:extLst>
                  </p:cNvPr>
                  <p:cNvSpPr txBox="1"/>
                  <p:nvPr/>
                </p:nvSpPr>
                <p:spPr>
                  <a:xfrm>
                    <a:off x="1407534" y="2696859"/>
                    <a:ext cx="164483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×3)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1538" name="TextBox 1537">
                    <a:extLst>
                      <a:ext uri="{FF2B5EF4-FFF2-40B4-BE49-F238E27FC236}">
                        <a16:creationId xmlns:a16="http://schemas.microsoft.com/office/drawing/2014/main" id="{DA943B60-B745-D6C5-8394-1DEBA286DC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7534" y="2696859"/>
                    <a:ext cx="1644838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DCDFB01E-09FD-61CA-269B-726462278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9826" y="2051583"/>
                <a:ext cx="490404" cy="350215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D34B750-C074-401D-5E07-85C3C00B2A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53201" y="3116580"/>
                <a:ext cx="487029" cy="450719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Google Shape;1523;p44">
            <a:extLst>
              <a:ext uri="{FF2B5EF4-FFF2-40B4-BE49-F238E27FC236}">
                <a16:creationId xmlns:a16="http://schemas.microsoft.com/office/drawing/2014/main" id="{C9634B18-B479-B816-5C23-5A3114890B30}"/>
              </a:ext>
            </a:extLst>
          </p:cNvPr>
          <p:cNvSpPr txBox="1">
            <a:spLocks/>
          </p:cNvSpPr>
          <p:nvPr/>
        </p:nvSpPr>
        <p:spPr>
          <a:xfrm>
            <a:off x="659040" y="567441"/>
            <a:ext cx="7704000" cy="405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latin typeface="Montserrat" panose="00000500000000000000" pitchFamily="2" charset="0"/>
              </a:rPr>
              <a:t>Step 3: Implement Skip-gram model</a:t>
            </a:r>
          </a:p>
        </p:txBody>
      </p:sp>
      <p:grpSp>
        <p:nvGrpSpPr>
          <p:cNvPr id="1610" name="Group 1609">
            <a:extLst>
              <a:ext uri="{FF2B5EF4-FFF2-40B4-BE49-F238E27FC236}">
                <a16:creationId xmlns:a16="http://schemas.microsoft.com/office/drawing/2014/main" id="{6B1E6215-76EA-F3E0-72A6-5F5EE2B7899A}"/>
              </a:ext>
            </a:extLst>
          </p:cNvPr>
          <p:cNvGrpSpPr/>
          <p:nvPr/>
        </p:nvGrpSpPr>
        <p:grpSpPr>
          <a:xfrm>
            <a:off x="3081878" y="2145107"/>
            <a:ext cx="1906541" cy="1388361"/>
            <a:chOff x="3396224" y="2112712"/>
            <a:chExt cx="1906541" cy="1388361"/>
          </a:xfrm>
        </p:grpSpPr>
        <p:grpSp>
          <p:nvGrpSpPr>
            <p:cNvPr id="1585" name="Group 1584">
              <a:extLst>
                <a:ext uri="{FF2B5EF4-FFF2-40B4-BE49-F238E27FC236}">
                  <a16:creationId xmlns:a16="http://schemas.microsoft.com/office/drawing/2014/main" id="{F1DA5438-CAAB-DA83-587D-433613CF6350}"/>
                </a:ext>
              </a:extLst>
            </p:cNvPr>
            <p:cNvGrpSpPr/>
            <p:nvPr/>
          </p:nvGrpSpPr>
          <p:grpSpPr>
            <a:xfrm>
              <a:off x="3396224" y="2112712"/>
              <a:ext cx="1906541" cy="757639"/>
              <a:chOff x="3511201" y="2401798"/>
              <a:chExt cx="1906541" cy="757639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C9038A9-625A-212E-9426-D761DE902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1201" y="2418874"/>
                <a:ext cx="666086" cy="109481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2" name="Straight Connector 1491">
                <a:extLst>
                  <a:ext uri="{FF2B5EF4-FFF2-40B4-BE49-F238E27FC236}">
                    <a16:creationId xmlns:a16="http://schemas.microsoft.com/office/drawing/2014/main" id="{62E31B39-FF81-8999-6743-AB7BC5980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0380" y="3032623"/>
                <a:ext cx="621724" cy="83957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5" name="Rectangle: Rounded Corners 1494">
                <a:extLst>
                  <a:ext uri="{FF2B5EF4-FFF2-40B4-BE49-F238E27FC236}">
                    <a16:creationId xmlns:a16="http://schemas.microsoft.com/office/drawing/2014/main" id="{01A9BCCB-D06A-0AEA-587A-1D5A455AAF1E}"/>
                  </a:ext>
                </a:extLst>
              </p:cNvPr>
              <p:cNvSpPr/>
              <p:nvPr/>
            </p:nvSpPr>
            <p:spPr>
              <a:xfrm>
                <a:off x="4108566" y="2401798"/>
                <a:ext cx="864788" cy="757639"/>
              </a:xfrm>
              <a:prstGeom prst="roundRect">
                <a:avLst/>
              </a:prstGeom>
              <a:solidFill>
                <a:srgbClr val="0070C0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45" name="TextBox 1544">
                    <a:extLst>
                      <a:ext uri="{FF2B5EF4-FFF2-40B4-BE49-F238E27FC236}">
                        <a16:creationId xmlns:a16="http://schemas.microsoft.com/office/drawing/2014/main" id="{D42C8E0D-AC76-85B1-C0B0-1FD3BFA6BE55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904" y="2488766"/>
                    <a:ext cx="1644838" cy="3147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/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1545" name="TextBox 1544">
                    <a:extLst>
                      <a:ext uri="{FF2B5EF4-FFF2-40B4-BE49-F238E27FC236}">
                        <a16:creationId xmlns:a16="http://schemas.microsoft.com/office/drawing/2014/main" id="{D42C8E0D-AC76-85B1-C0B0-1FD3BFA6BE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904" y="2488766"/>
                    <a:ext cx="1644838" cy="3147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47" name="TextBox 1546">
                    <a:extLst>
                      <a:ext uri="{FF2B5EF4-FFF2-40B4-BE49-F238E27FC236}">
                        <a16:creationId xmlns:a16="http://schemas.microsoft.com/office/drawing/2014/main" id="{8DC3C65E-C06B-821C-CF80-7C1E76607D9C}"/>
                      </a:ext>
                    </a:extLst>
                  </p:cNvPr>
                  <p:cNvSpPr txBox="1"/>
                  <p:nvPr/>
                </p:nvSpPr>
                <p:spPr>
                  <a:xfrm>
                    <a:off x="3735310" y="2744063"/>
                    <a:ext cx="164483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×8)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1547" name="TextBox 1546">
                    <a:extLst>
                      <a:ext uri="{FF2B5EF4-FFF2-40B4-BE49-F238E27FC236}">
                        <a16:creationId xmlns:a16="http://schemas.microsoft.com/office/drawing/2014/main" id="{8DC3C65E-C06B-821C-CF80-7C1E76607D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5310" y="2744063"/>
                    <a:ext cx="1644838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9" name="TextBox 1548">
                  <a:extLst>
                    <a:ext uri="{FF2B5EF4-FFF2-40B4-BE49-F238E27FC236}">
                      <a16:creationId xmlns:a16="http://schemas.microsoft.com/office/drawing/2014/main" id="{7EF68638-A918-00E2-9BBB-C7AFEF051123}"/>
                    </a:ext>
                  </a:extLst>
                </p:cNvPr>
                <p:cNvSpPr txBox="1"/>
                <p:nvPr/>
              </p:nvSpPr>
              <p:spPr>
                <a:xfrm>
                  <a:off x="3845308" y="2977853"/>
                  <a:ext cx="12204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𝐶𝑜𝑛𝑡𝑒𝑥𝑡</m:t>
                        </m:r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𝑚𝑎𝑡𝑟𝑖𝑥</m:t>
                        </m:r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549" name="TextBox 1548">
                  <a:extLst>
                    <a:ext uri="{FF2B5EF4-FFF2-40B4-BE49-F238E27FC236}">
                      <a16:creationId xmlns:a16="http://schemas.microsoft.com/office/drawing/2014/main" id="{7EF68638-A918-00E2-9BBB-C7AFEF051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308" y="2977853"/>
                  <a:ext cx="122043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15" name="Group 1614">
            <a:extLst>
              <a:ext uri="{FF2B5EF4-FFF2-40B4-BE49-F238E27FC236}">
                <a16:creationId xmlns:a16="http://schemas.microsoft.com/office/drawing/2014/main" id="{5AE44016-0D45-441D-4FBF-E9FA2D7EEE3D}"/>
              </a:ext>
            </a:extLst>
          </p:cNvPr>
          <p:cNvGrpSpPr/>
          <p:nvPr/>
        </p:nvGrpSpPr>
        <p:grpSpPr>
          <a:xfrm>
            <a:off x="7412331" y="1145263"/>
            <a:ext cx="1085557" cy="2203919"/>
            <a:chOff x="7273274" y="156757"/>
            <a:chExt cx="1085557" cy="2203919"/>
          </a:xfrm>
        </p:grpSpPr>
        <p:sp>
          <p:nvSpPr>
            <p:cNvPr id="1602" name="Flowchart: Connector 1601">
              <a:extLst>
                <a:ext uri="{FF2B5EF4-FFF2-40B4-BE49-F238E27FC236}">
                  <a16:creationId xmlns:a16="http://schemas.microsoft.com/office/drawing/2014/main" id="{5EBC7801-DD44-1252-1D2D-10E306A15199}"/>
                </a:ext>
              </a:extLst>
            </p:cNvPr>
            <p:cNvSpPr/>
            <p:nvPr/>
          </p:nvSpPr>
          <p:spPr>
            <a:xfrm>
              <a:off x="8196188" y="1388137"/>
              <a:ext cx="149073" cy="164431"/>
            </a:xfrm>
            <a:prstGeom prst="flowChartConnector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/>
                <a:t>8</a:t>
              </a:r>
            </a:p>
          </p:txBody>
        </p:sp>
        <p:grpSp>
          <p:nvGrpSpPr>
            <p:cNvPr id="1613" name="Group 1612">
              <a:extLst>
                <a:ext uri="{FF2B5EF4-FFF2-40B4-BE49-F238E27FC236}">
                  <a16:creationId xmlns:a16="http://schemas.microsoft.com/office/drawing/2014/main" id="{6BA61AE3-3F24-87E2-8D30-FB8EA61DC37A}"/>
                </a:ext>
              </a:extLst>
            </p:cNvPr>
            <p:cNvGrpSpPr/>
            <p:nvPr/>
          </p:nvGrpSpPr>
          <p:grpSpPr>
            <a:xfrm>
              <a:off x="7273274" y="156757"/>
              <a:ext cx="1085557" cy="2203919"/>
              <a:chOff x="7273274" y="156757"/>
              <a:chExt cx="1085557" cy="220391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88" name="TextBox 1587">
                    <a:extLst>
                      <a:ext uri="{FF2B5EF4-FFF2-40B4-BE49-F238E27FC236}">
                        <a16:creationId xmlns:a16="http://schemas.microsoft.com/office/drawing/2014/main" id="{E1CF2769-CB5C-6F19-8409-D2419177CA0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6414" y="647450"/>
                    <a:ext cx="491113" cy="1713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1588" name="TextBox 1587">
                    <a:extLst>
                      <a:ext uri="{FF2B5EF4-FFF2-40B4-BE49-F238E27FC236}">
                        <a16:creationId xmlns:a16="http://schemas.microsoft.com/office/drawing/2014/main" id="{E1CF2769-CB5C-6F19-8409-D2419177C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6414" y="647450"/>
                    <a:ext cx="491113" cy="17132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05" name="TextBox 1604">
                    <a:extLst>
                      <a:ext uri="{FF2B5EF4-FFF2-40B4-BE49-F238E27FC236}">
                        <a16:creationId xmlns:a16="http://schemas.microsoft.com/office/drawing/2014/main" id="{AD9259AD-667D-5F88-8873-E709BE18585D}"/>
                      </a:ext>
                    </a:extLst>
                  </p:cNvPr>
                  <p:cNvSpPr txBox="1"/>
                  <p:nvPr/>
                </p:nvSpPr>
                <p:spPr>
                  <a:xfrm>
                    <a:off x="7273274" y="156757"/>
                    <a:ext cx="108555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×1)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1605" name="TextBox 1604">
                    <a:extLst>
                      <a:ext uri="{FF2B5EF4-FFF2-40B4-BE49-F238E27FC236}">
                        <a16:creationId xmlns:a16="http://schemas.microsoft.com/office/drawing/2014/main" id="{AD9259AD-667D-5F88-8873-E709BE1858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3274" y="156757"/>
                    <a:ext cx="1085557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6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89B956-48FE-CB3D-71F8-D60B7A15E5A5}"/>
              </a:ext>
            </a:extLst>
          </p:cNvPr>
          <p:cNvGrpSpPr/>
          <p:nvPr/>
        </p:nvGrpSpPr>
        <p:grpSpPr>
          <a:xfrm>
            <a:off x="5677534" y="2046092"/>
            <a:ext cx="1220430" cy="1011815"/>
            <a:chOff x="5668425" y="2330917"/>
            <a:chExt cx="1220430" cy="101181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0" name="TextBox 1599">
                  <a:extLst>
                    <a:ext uri="{FF2B5EF4-FFF2-40B4-BE49-F238E27FC236}">
                      <a16:creationId xmlns:a16="http://schemas.microsoft.com/office/drawing/2014/main" id="{2BA4E477-4D16-64E4-2449-47271BDAE5C6}"/>
                    </a:ext>
                  </a:extLst>
                </p:cNvPr>
                <p:cNvSpPr txBox="1"/>
                <p:nvPr/>
              </p:nvSpPr>
              <p:spPr>
                <a:xfrm>
                  <a:off x="5668425" y="2330917"/>
                  <a:ext cx="1220430" cy="1011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𝑠𝑜𝑓𝑡𝑚𝑎𝑥</m:t>
                        </m:r>
                      </m:oMath>
                    </m:oMathPara>
                  </a14:m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>
            <p:sp>
              <p:nvSpPr>
                <p:cNvPr id="1600" name="TextBox 1599">
                  <a:extLst>
                    <a:ext uri="{FF2B5EF4-FFF2-40B4-BE49-F238E27FC236}">
                      <a16:creationId xmlns:a16="http://schemas.microsoft.com/office/drawing/2014/main" id="{2BA4E477-4D16-64E4-2449-47271BDAE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425" y="2330917"/>
                  <a:ext cx="1220430" cy="1011815"/>
                </a:xfrm>
                <a:prstGeom prst="rect">
                  <a:avLst/>
                </a:prstGeom>
                <a:blipFill>
                  <a:blip r:embed="rId11"/>
                  <a:stretch>
                    <a:fillRect r="-12438" b="-451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5" name="Straight Arrow Connector 1574">
              <a:extLst>
                <a:ext uri="{FF2B5EF4-FFF2-40B4-BE49-F238E27FC236}">
                  <a16:creationId xmlns:a16="http://schemas.microsoft.com/office/drawing/2014/main" id="{10D96E3B-0BCD-99EE-EAA1-7815DB9C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968189" y="2710891"/>
              <a:ext cx="696468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E0E193-FAC0-C15E-63C7-6E48254D771C}"/>
              </a:ext>
            </a:extLst>
          </p:cNvPr>
          <p:cNvGrpSpPr/>
          <p:nvPr/>
        </p:nvGrpSpPr>
        <p:grpSpPr>
          <a:xfrm>
            <a:off x="6625615" y="1325624"/>
            <a:ext cx="1085557" cy="1786839"/>
            <a:chOff x="6616506" y="1610449"/>
            <a:chExt cx="1085557" cy="17868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6" name="TextBox 1585">
                  <a:extLst>
                    <a:ext uri="{FF2B5EF4-FFF2-40B4-BE49-F238E27FC236}">
                      <a16:creationId xmlns:a16="http://schemas.microsoft.com/office/drawing/2014/main" id="{DE2F9D57-0DD7-DDC0-7003-4EAC2212E2AF}"/>
                    </a:ext>
                  </a:extLst>
                </p:cNvPr>
                <p:cNvSpPr txBox="1"/>
                <p:nvPr/>
              </p:nvSpPr>
              <p:spPr>
                <a:xfrm>
                  <a:off x="6838543" y="2103664"/>
                  <a:ext cx="647286" cy="12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0.03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>
            <p:sp>
              <p:nvSpPr>
                <p:cNvPr id="1586" name="TextBox 1585">
                  <a:extLst>
                    <a:ext uri="{FF2B5EF4-FFF2-40B4-BE49-F238E27FC236}">
                      <a16:creationId xmlns:a16="http://schemas.microsoft.com/office/drawing/2014/main" id="{DE2F9D57-0DD7-DDC0-7003-4EAC2212E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543" y="2103664"/>
                  <a:ext cx="647286" cy="129362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6" name="TextBox 1605">
                  <a:extLst>
                    <a:ext uri="{FF2B5EF4-FFF2-40B4-BE49-F238E27FC236}">
                      <a16:creationId xmlns:a16="http://schemas.microsoft.com/office/drawing/2014/main" id="{5E176AF2-D042-FCED-34A2-B94F86572223}"/>
                    </a:ext>
                  </a:extLst>
                </p:cNvPr>
                <p:cNvSpPr txBox="1"/>
                <p:nvPr/>
              </p:nvSpPr>
              <p:spPr>
                <a:xfrm>
                  <a:off x="6616506" y="1610449"/>
                  <a:ext cx="10855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𝑝𝑟𝑒𝑑𝑖𝑐𝑡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(8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>
            <p:sp>
              <p:nvSpPr>
                <p:cNvPr id="1606" name="TextBox 1605">
                  <a:extLst>
                    <a:ext uri="{FF2B5EF4-FFF2-40B4-BE49-F238E27FC236}">
                      <a16:creationId xmlns:a16="http://schemas.microsoft.com/office/drawing/2014/main" id="{5E176AF2-D042-FCED-34A2-B94F86572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506" y="1610449"/>
                  <a:ext cx="1085557" cy="523220"/>
                </a:xfrm>
                <a:prstGeom prst="rect">
                  <a:avLst/>
                </a:prstGeom>
                <a:blipFill>
                  <a:blip r:embed="rId13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781F39-67E8-D4A0-4546-AC3149460FCF}"/>
              </a:ext>
            </a:extLst>
          </p:cNvPr>
          <p:cNvGrpSpPr/>
          <p:nvPr/>
        </p:nvGrpSpPr>
        <p:grpSpPr>
          <a:xfrm>
            <a:off x="4518442" y="1484319"/>
            <a:ext cx="1517940" cy="1587741"/>
            <a:chOff x="4509333" y="1913519"/>
            <a:chExt cx="1517940" cy="1587741"/>
          </a:xfrm>
        </p:grpSpPr>
        <p:grpSp>
          <p:nvGrpSpPr>
            <p:cNvPr id="1582" name="Group 1581">
              <a:extLst>
                <a:ext uri="{FF2B5EF4-FFF2-40B4-BE49-F238E27FC236}">
                  <a16:creationId xmlns:a16="http://schemas.microsoft.com/office/drawing/2014/main" id="{96ED7A8A-FAF9-77B2-FF61-894FB23A4C27}"/>
                </a:ext>
              </a:extLst>
            </p:cNvPr>
            <p:cNvGrpSpPr/>
            <p:nvPr/>
          </p:nvGrpSpPr>
          <p:grpSpPr>
            <a:xfrm>
              <a:off x="4509333" y="2207636"/>
              <a:ext cx="1053351" cy="1293624"/>
              <a:chOff x="4947765" y="2035127"/>
              <a:chExt cx="1053351" cy="1293624"/>
            </a:xfrm>
          </p:grpSpPr>
          <p:cxnSp>
            <p:nvCxnSpPr>
              <p:cNvPr id="1553" name="Straight Connector 1552">
                <a:extLst>
                  <a:ext uri="{FF2B5EF4-FFF2-40B4-BE49-F238E27FC236}">
                    <a16:creationId xmlns:a16="http://schemas.microsoft.com/office/drawing/2014/main" id="{52FFA649-D9B0-9C03-5A23-9E2B688FB5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7765" y="2145038"/>
                <a:ext cx="799630" cy="297859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5" name="Straight Connector 1554">
                <a:extLst>
                  <a:ext uri="{FF2B5EF4-FFF2-40B4-BE49-F238E27FC236}">
                    <a16:creationId xmlns:a16="http://schemas.microsoft.com/office/drawing/2014/main" id="{48417BAA-8008-F8D6-162B-B7237F7B4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7765" y="3116580"/>
                <a:ext cx="783260" cy="100954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58" name="TextBox 1557">
                    <a:extLst>
                      <a:ext uri="{FF2B5EF4-FFF2-40B4-BE49-F238E27FC236}">
                        <a16:creationId xmlns:a16="http://schemas.microsoft.com/office/drawing/2014/main" id="{65E232C7-3F9A-60CF-EB8B-89FC2DB5A2B3}"/>
                      </a:ext>
                    </a:extLst>
                  </p:cNvPr>
                  <p:cNvSpPr txBox="1"/>
                  <p:nvPr/>
                </p:nvSpPr>
                <p:spPr>
                  <a:xfrm>
                    <a:off x="5634105" y="2035127"/>
                    <a:ext cx="367011" cy="12936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0.9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1558" name="TextBox 1557">
                    <a:extLst>
                      <a:ext uri="{FF2B5EF4-FFF2-40B4-BE49-F238E27FC236}">
                        <a16:creationId xmlns:a16="http://schemas.microsoft.com/office/drawing/2014/main" id="{65E232C7-3F9A-60CF-EB8B-89FC2DB5A2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4105" y="2035127"/>
                    <a:ext cx="367011" cy="129362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8F24FC3-BA4C-B378-6C4A-C9CD86542EA2}"/>
                    </a:ext>
                  </a:extLst>
                </p:cNvPr>
                <p:cNvSpPr txBox="1"/>
                <p:nvPr/>
              </p:nvSpPr>
              <p:spPr>
                <a:xfrm>
                  <a:off x="4941716" y="1913519"/>
                  <a:ext cx="10855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(8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8F24FC3-BA4C-B378-6C4A-C9CD86542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716" y="1913519"/>
                  <a:ext cx="1085557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A9521C-98CB-4676-85F1-64E748544932}"/>
              </a:ext>
            </a:extLst>
          </p:cNvPr>
          <p:cNvGrpSpPr/>
          <p:nvPr/>
        </p:nvGrpSpPr>
        <p:grpSpPr>
          <a:xfrm>
            <a:off x="2196825" y="1856369"/>
            <a:ext cx="1341179" cy="1566870"/>
            <a:chOff x="2187716" y="2285569"/>
            <a:chExt cx="1341179" cy="1566870"/>
          </a:xfrm>
        </p:grpSpPr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A7820D01-3EE4-79A7-8A4D-86AFCE64EC36}"/>
                </a:ext>
              </a:extLst>
            </p:cNvPr>
            <p:cNvGrpSpPr/>
            <p:nvPr/>
          </p:nvGrpSpPr>
          <p:grpSpPr>
            <a:xfrm>
              <a:off x="2187716" y="2583737"/>
              <a:ext cx="1341179" cy="1268702"/>
              <a:chOff x="2511171" y="2122142"/>
              <a:chExt cx="1341179" cy="126870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28E59301-E5D6-ACBA-59D7-A56D5547BDCA}"/>
                      </a:ext>
                    </a:extLst>
                  </p:cNvPr>
                  <p:cNvSpPr txBox="1"/>
                  <p:nvPr/>
                </p:nvSpPr>
                <p:spPr>
                  <a:xfrm>
                    <a:off x="2631920" y="2867624"/>
                    <a:ext cx="122043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𝐸𝑚𝑏𝑒𝑑𝑑𝑒𝑑</m:t>
                          </m:r>
                        </m:oMath>
                      </m:oMathPara>
                    </a14:m>
                    <a:endParaRPr lang="en-US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𝑣𝑒𝑐𝑡𝑜𝑟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28E59301-E5D6-ACBA-59D7-A56D5547BD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1920" y="2867624"/>
                    <a:ext cx="1220430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84" name="Group 1583">
                <a:extLst>
                  <a:ext uri="{FF2B5EF4-FFF2-40B4-BE49-F238E27FC236}">
                    <a16:creationId xmlns:a16="http://schemas.microsoft.com/office/drawing/2014/main" id="{F47BC6DA-F5BC-D33E-DAA2-C5653DB917EF}"/>
                  </a:ext>
                </a:extLst>
              </p:cNvPr>
              <p:cNvGrpSpPr/>
              <p:nvPr/>
            </p:nvGrpSpPr>
            <p:grpSpPr>
              <a:xfrm>
                <a:off x="2511171" y="2122142"/>
                <a:ext cx="1089550" cy="694679"/>
                <a:chOff x="2626148" y="2411228"/>
                <a:chExt cx="1089550" cy="694679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41" name="TextBox 1540">
                      <a:extLst>
                        <a:ext uri="{FF2B5EF4-FFF2-40B4-BE49-F238E27FC236}">
                          <a16:creationId xmlns:a16="http://schemas.microsoft.com/office/drawing/2014/main" id="{B7C3828E-006D-D255-AC9B-05B26116A4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8527" y="2443803"/>
                      <a:ext cx="717171" cy="6621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0.7</m:t>
                                    </m:r>
                                  </m:e>
                                </m:eqArr>
                              </m:e>
                            </m:d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p:txBody>
                </p:sp>
              </mc:Choice>
              <mc:Fallback>
                <p:sp>
                  <p:nvSpPr>
                    <p:cNvPr id="1541" name="TextBox 1540">
                      <a:extLst>
                        <a:ext uri="{FF2B5EF4-FFF2-40B4-BE49-F238E27FC236}">
                          <a16:creationId xmlns:a16="http://schemas.microsoft.com/office/drawing/2014/main" id="{B7C3828E-006D-D255-AC9B-05B26116A4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8527" y="2443803"/>
                      <a:ext cx="717171" cy="66210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02F3D81-7161-F0A6-41AB-A12DF79A1B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26148" y="2411228"/>
                  <a:ext cx="565939" cy="117127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A4AD8D7-78B5-2D2A-1C31-44503F884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26148" y="3017886"/>
                  <a:ext cx="567463" cy="70883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91054E7-2B86-3D1E-B971-9A4A6CCF65F9}"/>
                    </a:ext>
                  </a:extLst>
                </p:cNvPr>
                <p:cNvSpPr txBox="1"/>
                <p:nvPr/>
              </p:nvSpPr>
              <p:spPr>
                <a:xfrm>
                  <a:off x="2378436" y="2285569"/>
                  <a:ext cx="10855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91054E7-2B86-3D1E-B971-9A4A6CCF6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8436" y="2285569"/>
                  <a:ext cx="1085557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8EB638-1FD8-9DED-077C-7667F2D7B73F}"/>
              </a:ext>
            </a:extLst>
          </p:cNvPr>
          <p:cNvGrpSpPr/>
          <p:nvPr/>
        </p:nvGrpSpPr>
        <p:grpSpPr>
          <a:xfrm>
            <a:off x="0" y="1262066"/>
            <a:ext cx="1644838" cy="2399028"/>
            <a:chOff x="-9109" y="1691266"/>
            <a:chExt cx="1644838" cy="2399028"/>
          </a:xfrm>
        </p:grpSpPr>
        <p:grpSp>
          <p:nvGrpSpPr>
            <p:cNvPr id="1607" name="Group 1606">
              <a:extLst>
                <a:ext uri="{FF2B5EF4-FFF2-40B4-BE49-F238E27FC236}">
                  <a16:creationId xmlns:a16="http://schemas.microsoft.com/office/drawing/2014/main" id="{CE1D4F65-404A-69DB-1CD7-4199B8AE6A84}"/>
                </a:ext>
              </a:extLst>
            </p:cNvPr>
            <p:cNvGrpSpPr/>
            <p:nvPr/>
          </p:nvGrpSpPr>
          <p:grpSpPr>
            <a:xfrm>
              <a:off x="-9109" y="1691266"/>
              <a:ext cx="1644838" cy="2399028"/>
              <a:chOff x="314346" y="1229671"/>
              <a:chExt cx="1644838" cy="239902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32" name="TextBox 1531">
                    <a:extLst>
                      <a:ext uri="{FF2B5EF4-FFF2-40B4-BE49-F238E27FC236}">
                        <a16:creationId xmlns:a16="http://schemas.microsoft.com/office/drawing/2014/main" id="{90E4FC31-6403-A1C3-A7B6-3C3D17F24F81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46" y="1656082"/>
                    <a:ext cx="1644838" cy="17146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1532" name="TextBox 1531">
                    <a:extLst>
                      <a:ext uri="{FF2B5EF4-FFF2-40B4-BE49-F238E27FC236}">
                        <a16:creationId xmlns:a16="http://schemas.microsoft.com/office/drawing/2014/main" id="{90E4FC31-6403-A1C3-A7B6-3C3D17F24F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46" y="1656082"/>
                    <a:ext cx="1644838" cy="171463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33" name="Flowchart: Connector 1532">
                <a:extLst>
                  <a:ext uri="{FF2B5EF4-FFF2-40B4-BE49-F238E27FC236}">
                    <a16:creationId xmlns:a16="http://schemas.microsoft.com/office/drawing/2014/main" id="{8FB5D9B3-EDA8-D021-1CFA-2F8983149D54}"/>
                  </a:ext>
                </a:extLst>
              </p:cNvPr>
              <p:cNvSpPr/>
              <p:nvPr/>
            </p:nvSpPr>
            <p:spPr>
              <a:xfrm>
                <a:off x="1074285" y="1229671"/>
                <a:ext cx="124960" cy="127117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42" name="TextBox 1541">
                    <a:extLst>
                      <a:ext uri="{FF2B5EF4-FFF2-40B4-BE49-F238E27FC236}">
                        <a16:creationId xmlns:a16="http://schemas.microsoft.com/office/drawing/2014/main" id="{6F05C150-05C1-3C69-B090-1340A399B098}"/>
                      </a:ext>
                    </a:extLst>
                  </p:cNvPr>
                  <p:cNvSpPr txBox="1"/>
                  <p:nvPr/>
                </p:nvSpPr>
                <p:spPr>
                  <a:xfrm>
                    <a:off x="586985" y="3320922"/>
                    <a:ext cx="108555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Montserrat" panose="000005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1542" name="TextBox 1541">
                    <a:extLst>
                      <a:ext uri="{FF2B5EF4-FFF2-40B4-BE49-F238E27FC236}">
                        <a16:creationId xmlns:a16="http://schemas.microsoft.com/office/drawing/2014/main" id="{6F05C150-05C1-3C69-B090-1340A399B0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985" y="3320922"/>
                    <a:ext cx="1085557" cy="3077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A30E68D-10B0-45BD-258D-E7E681468F0F}"/>
                    </a:ext>
                  </a:extLst>
                </p:cNvPr>
                <p:cNvSpPr txBox="1"/>
                <p:nvPr/>
              </p:nvSpPr>
              <p:spPr>
                <a:xfrm>
                  <a:off x="290161" y="1846471"/>
                  <a:ext cx="10855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(8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ontserrat" panose="00000500000000000000" pitchFamily="2" charset="0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A30E68D-10B0-45BD-258D-E7E681468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61" y="1846471"/>
                  <a:ext cx="1085557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1E985152-6ABB-4F52-5127-040308737972}"/>
              </a:ext>
            </a:extLst>
          </p:cNvPr>
          <p:cNvSpPr/>
          <p:nvPr/>
        </p:nvSpPr>
        <p:spPr>
          <a:xfrm rot="5400000">
            <a:off x="7379860" y="2811614"/>
            <a:ext cx="230156" cy="1284238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93CECC0-3344-3AA3-07B8-EFD134A3CEB3}"/>
              </a:ext>
            </a:extLst>
          </p:cNvPr>
          <p:cNvCxnSpPr/>
          <p:nvPr/>
        </p:nvCxnSpPr>
        <p:spPr>
          <a:xfrm>
            <a:off x="7494938" y="3850433"/>
            <a:ext cx="0" cy="273698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A295CC-FA26-2700-E519-F334788050CC}"/>
              </a:ext>
            </a:extLst>
          </p:cNvPr>
          <p:cNvCxnSpPr>
            <a:cxnSpLocks/>
          </p:cNvCxnSpPr>
          <p:nvPr/>
        </p:nvCxnSpPr>
        <p:spPr>
          <a:xfrm flipH="1">
            <a:off x="1856995" y="4124131"/>
            <a:ext cx="5637943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E6DF1B-57DD-7190-88BF-D1D83AA663CF}"/>
              </a:ext>
            </a:extLst>
          </p:cNvPr>
          <p:cNvCxnSpPr>
            <a:cxnSpLocks/>
          </p:cNvCxnSpPr>
          <p:nvPr/>
        </p:nvCxnSpPr>
        <p:spPr>
          <a:xfrm flipV="1">
            <a:off x="1856995" y="3672644"/>
            <a:ext cx="0" cy="451487"/>
          </a:xfrm>
          <a:prstGeom prst="straightConnector1">
            <a:avLst/>
          </a:prstGeom>
          <a:ln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4" name="Picture 147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CC38A67-3900-078F-FD9C-13C55E2D3D6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66120" y="4326833"/>
            <a:ext cx="3511825" cy="281609"/>
          </a:xfrm>
          <a:prstGeom prst="rect">
            <a:avLst/>
          </a:prstGeom>
        </p:spPr>
      </p:pic>
      <p:cxnSp>
        <p:nvCxnSpPr>
          <p:cNvPr id="1477" name="Straight Arrow Connector 1476">
            <a:extLst>
              <a:ext uri="{FF2B5EF4-FFF2-40B4-BE49-F238E27FC236}">
                <a16:creationId xmlns:a16="http://schemas.microsoft.com/office/drawing/2014/main" id="{9B3CDB30-9EBC-6A9C-B483-1E416F5E593D}"/>
              </a:ext>
            </a:extLst>
          </p:cNvPr>
          <p:cNvCxnSpPr>
            <a:cxnSpLocks/>
          </p:cNvCxnSpPr>
          <p:nvPr/>
        </p:nvCxnSpPr>
        <p:spPr>
          <a:xfrm flipV="1">
            <a:off x="4111637" y="3683827"/>
            <a:ext cx="0" cy="436659"/>
          </a:xfrm>
          <a:prstGeom prst="straightConnector1">
            <a:avLst/>
          </a:prstGeom>
          <a:ln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80" name="TextBox 1479">
                <a:extLst>
                  <a:ext uri="{FF2B5EF4-FFF2-40B4-BE49-F238E27FC236}">
                    <a16:creationId xmlns:a16="http://schemas.microsoft.com/office/drawing/2014/main" id="{3A8571E7-0FEA-7BB5-2019-709A2075E2F3}"/>
                  </a:ext>
                </a:extLst>
              </p:cNvPr>
              <p:cNvSpPr txBox="1"/>
              <p:nvPr/>
            </p:nvSpPr>
            <p:spPr>
              <a:xfrm>
                <a:off x="1993315" y="4277762"/>
                <a:ext cx="18689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80" name="TextBox 1479">
                <a:extLst>
                  <a:ext uri="{FF2B5EF4-FFF2-40B4-BE49-F238E27FC236}">
                    <a16:creationId xmlns:a16="http://schemas.microsoft.com/office/drawing/2014/main" id="{3A8571E7-0FEA-7BB5-2019-709A2075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315" y="4277762"/>
                <a:ext cx="1868947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C144-17FF-95BD-AC93-6C414195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63" y="219376"/>
            <a:ext cx="7704000" cy="978548"/>
          </a:xfrm>
        </p:spPr>
        <p:txBody>
          <a:bodyPr/>
          <a:lstStyle/>
          <a:p>
            <a:r>
              <a:rPr lang="en-US" sz="2500" dirty="0"/>
              <a:t>Why </a:t>
            </a:r>
            <a:r>
              <a:rPr lang="en-US" sz="2500" dirty="0" err="1"/>
              <a:t>SkipGrams</a:t>
            </a:r>
            <a:r>
              <a:rPr lang="en-US" sz="2500" dirty="0"/>
              <a:t> for </a:t>
            </a:r>
            <a:r>
              <a:rPr lang="en-US" sz="2500" dirty="0" err="1"/>
              <a:t>DeepWalk</a:t>
            </a:r>
            <a:r>
              <a:rPr lang="en-US" sz="2500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D36D8-FD9F-B44B-46D7-91BD98950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307" y="1563058"/>
            <a:ext cx="3545747" cy="1387304"/>
          </a:xfrm>
        </p:spPr>
        <p:txBody>
          <a:bodyPr/>
          <a:lstStyle/>
          <a:p>
            <a:pPr marL="425450" indent="-285750" algn="l">
              <a:buFont typeface="Arial"/>
              <a:buChar char="•"/>
            </a:pPr>
            <a:r>
              <a:rPr lang="en-US" dirty="0"/>
              <a:t>Application: Texts</a:t>
            </a:r>
          </a:p>
          <a:p>
            <a:pPr marL="425450" indent="-285750" algn="l">
              <a:buFont typeface="Arial"/>
              <a:buChar char="•"/>
            </a:pPr>
            <a:endParaRPr lang="en-US" dirty="0"/>
          </a:p>
          <a:p>
            <a:pPr marL="425450" indent="-285750" algn="l">
              <a:buFont typeface="Arial"/>
              <a:buChar char="•"/>
            </a:pPr>
            <a:r>
              <a:rPr lang="en-US" dirty="0"/>
              <a:t>Context: Relationships of words in a sentence</a:t>
            </a:r>
          </a:p>
          <a:p>
            <a:pPr marL="139700" indent="0" algn="l"/>
            <a:endParaRPr lang="en-US" dirty="0"/>
          </a:p>
          <a:p>
            <a:pPr marL="139700" indent="0"/>
            <a:r>
              <a:rPr lang="en-US" dirty="0">
                <a:solidFill>
                  <a:srgbClr val="92D050"/>
                </a:solidFill>
              </a:rPr>
              <a:t>The quick brown fox jumps over the lazy dog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0E3EB6A-6A0A-1597-C910-0318D25C1F9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665307" y="1559476"/>
            <a:ext cx="3800669" cy="1358314"/>
          </a:xfrm>
        </p:spPr>
        <p:txBody>
          <a:bodyPr/>
          <a:lstStyle/>
          <a:p>
            <a:pPr marL="425450" indent="-285750" algn="l">
              <a:buFont typeface="Arial"/>
              <a:buChar char="•"/>
            </a:pPr>
            <a:r>
              <a:rPr lang="en-US" dirty="0"/>
              <a:t>Application: Graphs</a:t>
            </a:r>
          </a:p>
          <a:p>
            <a:pPr marL="139700" indent="0" algn="l"/>
            <a:endParaRPr lang="en-US" dirty="0"/>
          </a:p>
          <a:p>
            <a:pPr marL="425450" indent="-285750" algn="l">
              <a:buFont typeface="Arial"/>
              <a:buChar char="•"/>
            </a:pPr>
            <a:r>
              <a:rPr lang="en-US" dirty="0"/>
              <a:t>Context: Relationships of nodes in Random Walks</a:t>
            </a:r>
          </a:p>
          <a:p>
            <a:pPr marL="425450" indent="-285750" algn="l">
              <a:buFont typeface="Arial"/>
              <a:buChar char="•"/>
            </a:pPr>
            <a:endParaRPr lang="en-US" dirty="0"/>
          </a:p>
          <a:p>
            <a:pPr marL="139700" indent="0"/>
            <a:r>
              <a:rPr lang="en-US" dirty="0">
                <a:solidFill>
                  <a:srgbClr val="92D050"/>
                </a:solidFill>
              </a:rPr>
              <a:t>Teacher A – Student B</a:t>
            </a:r>
          </a:p>
          <a:p>
            <a:pPr marL="139700" indent="0"/>
            <a:r>
              <a:rPr lang="en-US" dirty="0">
                <a:solidFill>
                  <a:srgbClr val="92D050"/>
                </a:solidFill>
              </a:rPr>
              <a:t>Student B – Student C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4D9A4D-551B-6402-CCC7-E27A6AC1608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035680" y="1028706"/>
            <a:ext cx="2595000" cy="457200"/>
          </a:xfrm>
        </p:spPr>
        <p:txBody>
          <a:bodyPr/>
          <a:lstStyle/>
          <a:p>
            <a:r>
              <a:rPr lang="en-US" sz="1600" b="1" dirty="0" err="1">
                <a:solidFill>
                  <a:schemeClr val="accent6"/>
                </a:solidFill>
                <a:latin typeface="Montserrat"/>
              </a:rPr>
              <a:t>SkipGrams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3F94136-E7B6-715C-9D05-94C016515B0E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153878" y="1024817"/>
            <a:ext cx="2595000" cy="457200"/>
          </a:xfrm>
        </p:spPr>
        <p:txBody>
          <a:bodyPr/>
          <a:lstStyle/>
          <a:p>
            <a:r>
              <a:rPr lang="en-US" sz="1600" b="1" dirty="0" err="1">
                <a:latin typeface="Montserrat"/>
              </a:rPr>
              <a:t>DeepWalk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536E1-3BA3-BC31-1024-46EFEA2C9CC9}"/>
              </a:ext>
            </a:extLst>
          </p:cNvPr>
          <p:cNvSpPr txBox="1"/>
          <p:nvPr/>
        </p:nvSpPr>
        <p:spPr>
          <a:xfrm>
            <a:off x="949510" y="3516268"/>
            <a:ext cx="726143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Montserrat Black"/>
              </a:rPr>
              <a:t>			</a:t>
            </a:r>
            <a:r>
              <a:rPr lang="en-US" sz="1600" b="1" dirty="0">
                <a:solidFill>
                  <a:schemeClr val="tx1"/>
                </a:solidFill>
                <a:latin typeface="Montserrat" panose="00000500000000000000" pitchFamily="2" charset="0"/>
              </a:rPr>
              <a:t>Similarities:</a:t>
            </a:r>
          </a:p>
          <a:p>
            <a:endParaRPr lang="en-US" dirty="0">
              <a:solidFill>
                <a:schemeClr val="tx1"/>
              </a:solidFill>
              <a:latin typeface="Montserrat Black"/>
            </a:endParaRPr>
          </a:p>
          <a:p>
            <a:r>
              <a:rPr lang="en-US" dirty="0" err="1">
                <a:solidFill>
                  <a:schemeClr val="tx1"/>
                </a:solidFill>
                <a:latin typeface="Montserrat"/>
              </a:rPr>
              <a:t>DeepWalk</a:t>
            </a:r>
            <a:r>
              <a:rPr lang="en-US" dirty="0">
                <a:solidFill>
                  <a:schemeClr val="tx1"/>
                </a:solidFill>
                <a:latin typeface="Montserrat"/>
              </a:rPr>
              <a:t> adapts </a:t>
            </a:r>
            <a:r>
              <a:rPr lang="en-US" dirty="0" err="1">
                <a:solidFill>
                  <a:schemeClr val="tx1"/>
                </a:solidFill>
                <a:latin typeface="Montserrat"/>
              </a:rPr>
              <a:t>SkipGram</a:t>
            </a:r>
            <a:r>
              <a:rPr lang="en-US" dirty="0">
                <a:solidFill>
                  <a:schemeClr val="tx1"/>
                </a:solidFill>
                <a:latin typeface="Montserrat"/>
              </a:rPr>
              <a:t> from natural language processing to graph data.</a:t>
            </a:r>
            <a:endParaRPr lang="en-US" dirty="0">
              <a:solidFill>
                <a:schemeClr val="tx1"/>
              </a:solidFill>
              <a:latin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23776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46"/>
          <p:cNvSpPr txBox="1">
            <a:spLocks noGrp="1"/>
          </p:cNvSpPr>
          <p:nvPr>
            <p:ph type="title"/>
          </p:nvPr>
        </p:nvSpPr>
        <p:spPr>
          <a:xfrm>
            <a:off x="1216544" y="1796100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</a:t>
            </a:r>
            <a:br>
              <a:rPr lang="en-US" dirty="0"/>
            </a:br>
            <a:r>
              <a:rPr lang="en-US" dirty="0"/>
              <a:t>Node2Vec</a:t>
            </a:r>
            <a:endParaRPr dirty="0"/>
          </a:p>
        </p:txBody>
      </p:sp>
      <p:grpSp>
        <p:nvGrpSpPr>
          <p:cNvPr id="1602" name="Google Shape;1602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3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8" name="Google Shape;1608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8569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45"/>
          <p:cNvSpPr txBox="1">
            <a:spLocks noGrp="1"/>
          </p:cNvSpPr>
          <p:nvPr>
            <p:ph type="title"/>
          </p:nvPr>
        </p:nvSpPr>
        <p:spPr>
          <a:xfrm>
            <a:off x="574568" y="249941"/>
            <a:ext cx="41006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How Node2Vec Works</a:t>
            </a:r>
            <a:endParaRPr sz="2100" dirty="0"/>
          </a:p>
        </p:txBody>
      </p:sp>
      <p:sp>
        <p:nvSpPr>
          <p:cNvPr id="1561" name="Google Shape;1561;p45"/>
          <p:cNvSpPr txBox="1"/>
          <p:nvPr/>
        </p:nvSpPr>
        <p:spPr>
          <a:xfrm>
            <a:off x="574568" y="1526181"/>
            <a:ext cx="4984148" cy="266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Node2Vec is almost similar to DeepWalk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Both methods use: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1. Random walks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2. Skipgram model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Node2Vec have different walk algorithm to collect nodes 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Node2Vec either explores data in </a:t>
            </a:r>
            <a:r>
              <a:rPr lang="en" sz="16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wide range</a:t>
            </a: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far range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E7668B6-0348-DBFF-13E7-39DF6CEA6A7E}"/>
              </a:ext>
            </a:extLst>
          </p:cNvPr>
          <p:cNvGrpSpPr/>
          <p:nvPr/>
        </p:nvGrpSpPr>
        <p:grpSpPr>
          <a:xfrm>
            <a:off x="5613966" y="3123994"/>
            <a:ext cx="2955466" cy="1381200"/>
            <a:chOff x="5433060" y="1247090"/>
            <a:chExt cx="3322320" cy="14732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A4FBCE-384A-C529-5769-0C9B95D04D50}"/>
                </a:ext>
              </a:extLst>
            </p:cNvPr>
            <p:cNvSpPr/>
            <p:nvPr/>
          </p:nvSpPr>
          <p:spPr>
            <a:xfrm>
              <a:off x="5433060" y="1247090"/>
              <a:ext cx="3322320" cy="147325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9AADFE-2880-5F7E-F2B0-415CE9D5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3060" y="1247090"/>
              <a:ext cx="3233261" cy="135606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7DEC84F-7080-488A-A6C4-1888F3F33DD6}"/>
              </a:ext>
            </a:extLst>
          </p:cNvPr>
          <p:cNvGrpSpPr/>
          <p:nvPr/>
        </p:nvGrpSpPr>
        <p:grpSpPr>
          <a:xfrm>
            <a:off x="6309138" y="1042412"/>
            <a:ext cx="1362664" cy="1336030"/>
            <a:chOff x="5886912" y="3059765"/>
            <a:chExt cx="1362664" cy="13360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CAB4EE4-17CC-9821-4072-B51D81D1DAF6}"/>
                </a:ext>
              </a:extLst>
            </p:cNvPr>
            <p:cNvGrpSpPr/>
            <p:nvPr/>
          </p:nvGrpSpPr>
          <p:grpSpPr>
            <a:xfrm>
              <a:off x="5886912" y="3059765"/>
              <a:ext cx="1362664" cy="1304144"/>
              <a:chOff x="822526" y="1547532"/>
              <a:chExt cx="2377874" cy="223781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329C8BF-7FEE-91AE-2596-B65E6F5F3773}"/>
                  </a:ext>
                </a:extLst>
              </p:cNvPr>
              <p:cNvGrpSpPr/>
              <p:nvPr/>
            </p:nvGrpSpPr>
            <p:grpSpPr>
              <a:xfrm>
                <a:off x="822526" y="1547532"/>
                <a:ext cx="2377874" cy="2237811"/>
                <a:chOff x="858268" y="1754538"/>
                <a:chExt cx="1675985" cy="1529682"/>
              </a:xfrm>
            </p:grpSpPr>
            <p:sp>
              <p:nvSpPr>
                <p:cNvPr id="31" name="Flowchart: Connector 30">
                  <a:extLst>
                    <a:ext uri="{FF2B5EF4-FFF2-40B4-BE49-F238E27FC236}">
                      <a16:creationId xmlns:a16="http://schemas.microsoft.com/office/drawing/2014/main" id="{FCF2455C-5EC6-1136-71C7-91071E67F341}"/>
                    </a:ext>
                  </a:extLst>
                </p:cNvPr>
                <p:cNvSpPr/>
                <p:nvPr/>
              </p:nvSpPr>
              <p:spPr>
                <a:xfrm>
                  <a:off x="1363980" y="2263140"/>
                  <a:ext cx="190500" cy="182880"/>
                </a:xfrm>
                <a:prstGeom prst="flowChartConnector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8</a:t>
                  </a:r>
                </a:p>
              </p:txBody>
            </p:sp>
            <p:sp>
              <p:nvSpPr>
                <p:cNvPr id="32" name="Flowchart: Connector 31">
                  <a:extLst>
                    <a:ext uri="{FF2B5EF4-FFF2-40B4-BE49-F238E27FC236}">
                      <a16:creationId xmlns:a16="http://schemas.microsoft.com/office/drawing/2014/main" id="{94FCC88B-E362-6C01-338E-7BFBA2018F89}"/>
                    </a:ext>
                  </a:extLst>
                </p:cNvPr>
                <p:cNvSpPr/>
                <p:nvPr/>
              </p:nvSpPr>
              <p:spPr>
                <a:xfrm>
                  <a:off x="1630680" y="1918413"/>
                  <a:ext cx="129540" cy="121920"/>
                </a:xfrm>
                <a:prstGeom prst="flowChartConnector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2</a:t>
                  </a:r>
                </a:p>
              </p:txBody>
            </p:sp>
            <p:sp>
              <p:nvSpPr>
                <p:cNvPr id="33" name="Flowchart: Connector 32">
                  <a:extLst>
                    <a:ext uri="{FF2B5EF4-FFF2-40B4-BE49-F238E27FC236}">
                      <a16:creationId xmlns:a16="http://schemas.microsoft.com/office/drawing/2014/main" id="{6EE1DCEA-075F-5F09-A4D1-2C3399DE30C6}"/>
                    </a:ext>
                  </a:extLst>
                </p:cNvPr>
                <p:cNvSpPr/>
                <p:nvPr/>
              </p:nvSpPr>
              <p:spPr>
                <a:xfrm>
                  <a:off x="1760220" y="2735580"/>
                  <a:ext cx="205740" cy="190500"/>
                </a:xfrm>
                <a:prstGeom prst="flowChartConnector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7</a:t>
                  </a:r>
                </a:p>
              </p:txBody>
            </p:sp>
            <p:sp>
              <p:nvSpPr>
                <p:cNvPr id="34" name="Flowchart: Connector 33">
                  <a:extLst>
                    <a:ext uri="{FF2B5EF4-FFF2-40B4-BE49-F238E27FC236}">
                      <a16:creationId xmlns:a16="http://schemas.microsoft.com/office/drawing/2014/main" id="{836876FF-AB87-2405-F010-E6DBC973BC30}"/>
                    </a:ext>
                  </a:extLst>
                </p:cNvPr>
                <p:cNvSpPr/>
                <p:nvPr/>
              </p:nvSpPr>
              <p:spPr>
                <a:xfrm>
                  <a:off x="978132" y="2965004"/>
                  <a:ext cx="190500" cy="18288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6</a:t>
                  </a:r>
                </a:p>
              </p:txBody>
            </p:sp>
            <p:sp>
              <p:nvSpPr>
                <p:cNvPr id="35" name="Flowchart: Connector 34">
                  <a:extLst>
                    <a:ext uri="{FF2B5EF4-FFF2-40B4-BE49-F238E27FC236}">
                      <a16:creationId xmlns:a16="http://schemas.microsoft.com/office/drawing/2014/main" id="{57FAEE16-EE5C-02EC-7D8E-B7558689C04F}"/>
                    </a:ext>
                  </a:extLst>
                </p:cNvPr>
                <p:cNvSpPr/>
                <p:nvPr/>
              </p:nvSpPr>
              <p:spPr>
                <a:xfrm>
                  <a:off x="2153171" y="1754538"/>
                  <a:ext cx="190500" cy="182880"/>
                </a:xfrm>
                <a:prstGeom prst="flowChartConnector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5</a:t>
                  </a:r>
                </a:p>
              </p:txBody>
            </p:sp>
            <p:sp>
              <p:nvSpPr>
                <p:cNvPr id="36" name="Flowchart: Connector 35">
                  <a:extLst>
                    <a:ext uri="{FF2B5EF4-FFF2-40B4-BE49-F238E27FC236}">
                      <a16:creationId xmlns:a16="http://schemas.microsoft.com/office/drawing/2014/main" id="{338A898C-4968-20CB-DD71-61297B29FAEF}"/>
                    </a:ext>
                  </a:extLst>
                </p:cNvPr>
                <p:cNvSpPr/>
                <p:nvPr/>
              </p:nvSpPr>
              <p:spPr>
                <a:xfrm>
                  <a:off x="858268" y="1809270"/>
                  <a:ext cx="198120" cy="181304"/>
                </a:xfrm>
                <a:prstGeom prst="flowChartConnector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1</a:t>
                  </a:r>
                </a:p>
              </p:txBody>
            </p:sp>
            <p:sp>
              <p:nvSpPr>
                <p:cNvPr id="37" name="Flowchart: Connector 36">
                  <a:extLst>
                    <a:ext uri="{FF2B5EF4-FFF2-40B4-BE49-F238E27FC236}">
                      <a16:creationId xmlns:a16="http://schemas.microsoft.com/office/drawing/2014/main" id="{1BE7E2DA-F883-DD0B-29BB-12253D07F7A0}"/>
                    </a:ext>
                  </a:extLst>
                </p:cNvPr>
                <p:cNvSpPr/>
                <p:nvPr/>
              </p:nvSpPr>
              <p:spPr>
                <a:xfrm>
                  <a:off x="2278380" y="3147884"/>
                  <a:ext cx="144755" cy="136336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4</a:t>
                  </a:r>
                </a:p>
              </p:txBody>
            </p:sp>
            <p:sp>
              <p:nvSpPr>
                <p:cNvPr id="38" name="Flowchart: Connector 37">
                  <a:extLst>
                    <a:ext uri="{FF2B5EF4-FFF2-40B4-BE49-F238E27FC236}">
                      <a16:creationId xmlns:a16="http://schemas.microsoft.com/office/drawing/2014/main" id="{DF02CAE1-5314-9AE0-EFBF-1CDB49E1946F}"/>
                    </a:ext>
                  </a:extLst>
                </p:cNvPr>
                <p:cNvSpPr/>
                <p:nvPr/>
              </p:nvSpPr>
              <p:spPr>
                <a:xfrm>
                  <a:off x="2343753" y="2492023"/>
                  <a:ext cx="190500" cy="182880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3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8B65CF1-8B84-ED45-C1A0-2A67B7465F18}"/>
                    </a:ext>
                  </a:extLst>
                </p:cNvPr>
                <p:cNvCxnSpPr>
                  <a:cxnSpLocks/>
                  <a:stCxn id="31" idx="2"/>
                  <a:endCxn id="36" idx="5"/>
                </p:cNvCxnSpPr>
                <p:nvPr/>
              </p:nvCxnSpPr>
              <p:spPr>
                <a:xfrm flipH="1" flipV="1">
                  <a:off x="1027374" y="1964023"/>
                  <a:ext cx="336606" cy="390557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2A64F3A-7904-E522-2C21-64C3C4462AD6}"/>
                    </a:ext>
                  </a:extLst>
                </p:cNvPr>
                <p:cNvCxnSpPr>
                  <a:cxnSpLocks/>
                  <a:stCxn id="32" idx="3"/>
                  <a:endCxn id="31" idx="7"/>
                </p:cNvCxnSpPr>
                <p:nvPr/>
              </p:nvCxnSpPr>
              <p:spPr>
                <a:xfrm flipH="1">
                  <a:off x="1526582" y="2022478"/>
                  <a:ext cx="123069" cy="267444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442131C-30F1-60F7-B0D4-8344D2EF3CBC}"/>
                    </a:ext>
                  </a:extLst>
                </p:cNvPr>
                <p:cNvCxnSpPr>
                  <a:cxnSpLocks/>
                  <a:stCxn id="35" idx="2"/>
                  <a:endCxn id="32" idx="6"/>
                </p:cNvCxnSpPr>
                <p:nvPr/>
              </p:nvCxnSpPr>
              <p:spPr>
                <a:xfrm flipH="1">
                  <a:off x="1760220" y="1845978"/>
                  <a:ext cx="392951" cy="133395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0BD54CB-EE20-DBF6-8C24-031CC8D4A7FF}"/>
                    </a:ext>
                  </a:extLst>
                </p:cNvPr>
                <p:cNvCxnSpPr>
                  <a:cxnSpLocks/>
                  <a:stCxn id="33" idx="1"/>
                  <a:endCxn id="31" idx="5"/>
                </p:cNvCxnSpPr>
                <p:nvPr/>
              </p:nvCxnSpPr>
              <p:spPr>
                <a:xfrm flipH="1" flipV="1">
                  <a:off x="1526582" y="2419238"/>
                  <a:ext cx="263768" cy="344240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4F76A97-8B56-84C9-C7D8-6D2954CFEE34}"/>
                    </a:ext>
                  </a:extLst>
                </p:cNvPr>
                <p:cNvCxnSpPr>
                  <a:cxnSpLocks/>
                  <a:stCxn id="31" idx="3"/>
                  <a:endCxn id="34" idx="7"/>
                </p:cNvCxnSpPr>
                <p:nvPr/>
              </p:nvCxnSpPr>
              <p:spPr>
                <a:xfrm flipH="1">
                  <a:off x="1140734" y="2419238"/>
                  <a:ext cx="251144" cy="57254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98F4ACB2-F1A1-4B2E-BF0F-7C59C739BF6D}"/>
                    </a:ext>
                  </a:extLst>
                </p:cNvPr>
                <p:cNvCxnSpPr>
                  <a:cxnSpLocks/>
                  <a:stCxn id="33" idx="6"/>
                  <a:endCxn id="38" idx="3"/>
                </p:cNvCxnSpPr>
                <p:nvPr/>
              </p:nvCxnSpPr>
              <p:spPr>
                <a:xfrm flipV="1">
                  <a:off x="1965960" y="2648121"/>
                  <a:ext cx="405691" cy="182709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A9D2CAF-117E-8605-ED8B-3401541F9BC8}"/>
                    </a:ext>
                  </a:extLst>
                </p:cNvPr>
                <p:cNvCxnSpPr>
                  <a:cxnSpLocks/>
                  <a:stCxn id="33" idx="5"/>
                  <a:endCxn id="37" idx="2"/>
                </p:cNvCxnSpPr>
                <p:nvPr/>
              </p:nvCxnSpPr>
              <p:spPr>
                <a:xfrm>
                  <a:off x="1935830" y="2898182"/>
                  <a:ext cx="342550" cy="317871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E6083C2-BE02-96AB-E1F8-7ED236714C61}"/>
                  </a:ext>
                </a:extLst>
              </p:cNvPr>
              <p:cNvCxnSpPr>
                <a:cxnSpLocks/>
                <a:stCxn id="34" idx="6"/>
                <a:endCxn id="37" idx="2"/>
              </p:cNvCxnSpPr>
              <p:nvPr/>
            </p:nvCxnSpPr>
            <p:spPr>
              <a:xfrm>
                <a:off x="1262868" y="3452124"/>
                <a:ext cx="1574501" cy="233495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C26DE94-F47F-2DA3-15C0-4A6F6C361B6E}"/>
                  </a:ext>
                </a:extLst>
              </p:cNvPr>
              <p:cNvCxnSpPr>
                <a:stCxn id="34" idx="6"/>
                <a:endCxn id="33" idx="2"/>
              </p:cNvCxnSpPr>
              <p:nvPr/>
            </p:nvCxnSpPr>
            <p:spPr>
              <a:xfrm flipV="1">
                <a:off x="1262868" y="3122067"/>
                <a:ext cx="839340" cy="330057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B369630-3E39-14B0-1B04-D69AD21D4D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2504" y="3649294"/>
              <a:ext cx="153757" cy="38549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5C3F53C-3EC3-8465-88F0-863B44C8E189}"/>
                </a:ext>
              </a:extLst>
            </p:cNvPr>
            <p:cNvCxnSpPr>
              <a:cxnSpLocks/>
            </p:cNvCxnSpPr>
            <p:nvPr/>
          </p:nvCxnSpPr>
          <p:spPr>
            <a:xfrm>
              <a:off x="6157289" y="4266325"/>
              <a:ext cx="859890" cy="12947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F362B3E-4C20-EE7F-1D53-E5B8F3B7FF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3994" y="4036780"/>
              <a:ext cx="132932" cy="141559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FD50D02-B594-49E2-AF33-6F3690A5B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9967" y="3251981"/>
              <a:ext cx="95932" cy="206213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A7492C-987B-F004-EA69-789935C3B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9493" y="3773203"/>
              <a:ext cx="198730" cy="11396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Google Shape;1561;p45">
            <a:extLst>
              <a:ext uri="{FF2B5EF4-FFF2-40B4-BE49-F238E27FC236}">
                <a16:creationId xmlns:a16="http://schemas.microsoft.com/office/drawing/2014/main" id="{05F8BE70-595D-6B90-7734-6F51FF3716A8}"/>
              </a:ext>
            </a:extLst>
          </p:cNvPr>
          <p:cNvSpPr txBox="1"/>
          <p:nvPr/>
        </p:nvSpPr>
        <p:spPr>
          <a:xfrm>
            <a:off x="6305301" y="359940"/>
            <a:ext cx="1469742" cy="7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DeepWalk 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1561;p45">
            <a:extLst>
              <a:ext uri="{FF2B5EF4-FFF2-40B4-BE49-F238E27FC236}">
                <a16:creationId xmlns:a16="http://schemas.microsoft.com/office/drawing/2014/main" id="{BFB567C9-2AC1-A208-5200-FC61818D5A23}"/>
              </a:ext>
            </a:extLst>
          </p:cNvPr>
          <p:cNvSpPr txBox="1"/>
          <p:nvPr/>
        </p:nvSpPr>
        <p:spPr>
          <a:xfrm>
            <a:off x="6360760" y="2486950"/>
            <a:ext cx="1648986" cy="7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Node2Vec 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5FC6B71-C318-C3EA-1069-088A123C2431}"/>
              </a:ext>
            </a:extLst>
          </p:cNvPr>
          <p:cNvGrpSpPr/>
          <p:nvPr/>
        </p:nvGrpSpPr>
        <p:grpSpPr>
          <a:xfrm>
            <a:off x="5501640" y="1279634"/>
            <a:ext cx="2880360" cy="2027478"/>
            <a:chOff x="4671060" y="418542"/>
            <a:chExt cx="3741420" cy="261366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1BAB25-2BA5-F2F2-B18A-25303937897D}"/>
                </a:ext>
              </a:extLst>
            </p:cNvPr>
            <p:cNvSpPr/>
            <p:nvPr/>
          </p:nvSpPr>
          <p:spPr>
            <a:xfrm>
              <a:off x="4671060" y="418542"/>
              <a:ext cx="3741420" cy="261366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B050"/>
                  </a:solidFill>
                </a:ln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CB1AE0-9653-52A5-D677-1AFBCD04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5835" y="539510"/>
              <a:ext cx="3448050" cy="2371725"/>
            </a:xfrm>
            <a:prstGeom prst="rect">
              <a:avLst/>
            </a:prstGeom>
          </p:spPr>
        </p:pic>
      </p:grpSp>
      <p:sp>
        <p:nvSpPr>
          <p:cNvPr id="18" name="Google Shape;1551;p45">
            <a:extLst>
              <a:ext uri="{FF2B5EF4-FFF2-40B4-BE49-F238E27FC236}">
                <a16:creationId xmlns:a16="http://schemas.microsoft.com/office/drawing/2014/main" id="{FBF8C474-ABAB-EE57-F7B1-4D859D5354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1653" y="200502"/>
            <a:ext cx="41006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How Node2Vec Works</a:t>
            </a:r>
            <a:endParaRPr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561;p45">
                <a:extLst>
                  <a:ext uri="{FF2B5EF4-FFF2-40B4-BE49-F238E27FC236}">
                    <a16:creationId xmlns:a16="http://schemas.microsoft.com/office/drawing/2014/main" id="{152B722F-D9E2-8B20-1466-A6C20C5A7FDE}"/>
                  </a:ext>
                </a:extLst>
              </p:cNvPr>
              <p:cNvSpPr txBox="1"/>
              <p:nvPr/>
            </p:nvSpPr>
            <p:spPr>
              <a:xfrm>
                <a:off x="528234" y="728636"/>
                <a:ext cx="5474451" cy="19978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8575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Current walk: t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ontserrat"/>
                        <a:sym typeface="Montserrat"/>
                      </a:rPr>
                      <m:t>→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v</a:t>
                </a:r>
              </a:p>
              <a:p>
                <a:pPr marL="28575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Determine probability of v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ontserrat"/>
                        <a:sym typeface="Montserrat"/>
                      </a:rPr>
                      <m:t>→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x</a:t>
                </a:r>
              </a:p>
              <a:p>
                <a:pPr marL="28575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  <m:t>𝑝𝑞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is introduced, where:</a:t>
                </a:r>
              </a:p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</a:pPr>
                <a:r>
                  <a:rPr lang="en-US" sz="1600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  </a:t>
                </a:r>
              </a:p>
            </p:txBody>
          </p:sp>
        </mc:Choice>
        <mc:Fallback xmlns="">
          <p:sp>
            <p:nvSpPr>
              <p:cNvPr id="19" name="Google Shape;1561;p45">
                <a:extLst>
                  <a:ext uri="{FF2B5EF4-FFF2-40B4-BE49-F238E27FC236}">
                    <a16:creationId xmlns:a16="http://schemas.microsoft.com/office/drawing/2014/main" id="{152B722F-D9E2-8B20-1466-A6C20C5A7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34" y="728636"/>
                <a:ext cx="5474451" cy="1997845"/>
              </a:xfrm>
              <a:prstGeom prst="rect">
                <a:avLst/>
              </a:prstGeom>
              <a:blipFill>
                <a:blip r:embed="rId4"/>
                <a:stretch>
                  <a:fillRect l="-4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561;p45">
                <a:extLst>
                  <a:ext uri="{FF2B5EF4-FFF2-40B4-BE49-F238E27FC236}">
                    <a16:creationId xmlns:a16="http://schemas.microsoft.com/office/drawing/2014/main" id="{3A55D430-8119-9690-7917-30D7E4A24173}"/>
                  </a:ext>
                </a:extLst>
              </p:cNvPr>
              <p:cNvSpPr txBox="1"/>
              <p:nvPr/>
            </p:nvSpPr>
            <p:spPr>
              <a:xfrm>
                <a:off x="1221431" y="2022546"/>
                <a:ext cx="2880360" cy="1237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1600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  <m:t>𝑝𝑞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  <m:t>𝑡</m:t>
                        </m:r>
                        <m:r>
                          <a:rPr lang="en-US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ontserrat"/>
                            <a:sym typeface="Montserrat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ontserrat"/>
                        <a:sym typeface="Montserrat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ontserrat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      </m:t>
                            </m:r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𝑖𝑓</m:t>
                            </m:r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  <m:t>𝑡𝑥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=0</m:t>
                            </m:r>
                          </m:e>
                          <m:e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1      </m:t>
                            </m:r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𝑖𝑓</m:t>
                            </m:r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  <m:t>𝑡𝑥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=1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  <m:t>𝑞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      </m:t>
                            </m:r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𝑖𝑓</m:t>
                            </m:r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ontserrat"/>
                                  </a:rPr>
                                  <m:t>𝑡𝑥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tserrat"/>
                              </a:rPr>
                              <m:t>=2</m:t>
                            </m:r>
                          </m:e>
                        </m:eqArr>
                      </m:e>
                    </m:d>
                  </m:oMath>
                </a14:m>
                <a:endParaRPr lang="en-US" sz="16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Google Shape;1561;p45">
                <a:extLst>
                  <a:ext uri="{FF2B5EF4-FFF2-40B4-BE49-F238E27FC236}">
                    <a16:creationId xmlns:a16="http://schemas.microsoft.com/office/drawing/2014/main" id="{3A55D430-8119-9690-7917-30D7E4A2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31" y="2022546"/>
                <a:ext cx="2880360" cy="1237534"/>
              </a:xfrm>
              <a:prstGeom prst="rect">
                <a:avLst/>
              </a:prstGeom>
              <a:blipFill>
                <a:blip r:embed="rId5"/>
                <a:stretch>
                  <a:fillRect b="-17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561;p45">
                <a:extLst>
                  <a:ext uri="{FF2B5EF4-FFF2-40B4-BE49-F238E27FC236}">
                    <a16:creationId xmlns:a16="http://schemas.microsoft.com/office/drawing/2014/main" id="{A2C3158F-9414-FBFA-5D14-40CB6AD01C0F}"/>
                  </a:ext>
                </a:extLst>
              </p:cNvPr>
              <p:cNvSpPr txBox="1"/>
              <p:nvPr/>
            </p:nvSpPr>
            <p:spPr>
              <a:xfrm>
                <a:off x="528234" y="3696667"/>
                <a:ext cx="5614904" cy="1237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85750" lvl="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𝑝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controls likelihood of revisiting a node</a:t>
                </a:r>
              </a:p>
              <a:p>
                <a:pPr marL="285750" lvl="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controls likelihood of walking further or locally</a:t>
                </a:r>
              </a:p>
              <a:p>
                <a:pPr lvl="0">
                  <a:lnSpc>
                    <a:spcPct val="150000"/>
                  </a:lnSpc>
                  <a:buClr>
                    <a:schemeClr val="tx1"/>
                  </a:buClr>
                </a:pPr>
                <a:endParaRPr lang="en-US" sz="16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" name="Google Shape;1561;p45">
                <a:extLst>
                  <a:ext uri="{FF2B5EF4-FFF2-40B4-BE49-F238E27FC236}">
                    <a16:creationId xmlns:a16="http://schemas.microsoft.com/office/drawing/2014/main" id="{A2C3158F-9414-FBFA-5D14-40CB6AD01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34" y="3696667"/>
                <a:ext cx="5614904" cy="1237534"/>
              </a:xfrm>
              <a:prstGeom prst="rect">
                <a:avLst/>
              </a:prstGeom>
              <a:blipFill>
                <a:blip r:embed="rId6"/>
                <a:stretch>
                  <a:fillRect l="-4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45"/>
          <p:cNvSpPr txBox="1">
            <a:spLocks noGrp="1"/>
          </p:cNvSpPr>
          <p:nvPr>
            <p:ph type="title"/>
          </p:nvPr>
        </p:nvSpPr>
        <p:spPr>
          <a:xfrm>
            <a:off x="2260066" y="328824"/>
            <a:ext cx="41006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DeepWalk &amp; Node2Vec</a:t>
            </a:r>
            <a:endParaRPr sz="21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E7668B6-0348-DBFF-13E7-39DF6CEA6A7E}"/>
              </a:ext>
            </a:extLst>
          </p:cNvPr>
          <p:cNvGrpSpPr/>
          <p:nvPr/>
        </p:nvGrpSpPr>
        <p:grpSpPr>
          <a:xfrm>
            <a:off x="5179774" y="1769755"/>
            <a:ext cx="2955466" cy="1381200"/>
            <a:chOff x="5433060" y="1247090"/>
            <a:chExt cx="3322320" cy="14732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A4FBCE-384A-C529-5769-0C9B95D04D50}"/>
                </a:ext>
              </a:extLst>
            </p:cNvPr>
            <p:cNvSpPr/>
            <p:nvPr/>
          </p:nvSpPr>
          <p:spPr>
            <a:xfrm>
              <a:off x="5433060" y="1247090"/>
              <a:ext cx="3322320" cy="147325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9AADFE-2880-5F7E-F2B0-415CE9D5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3060" y="1247090"/>
              <a:ext cx="3233261" cy="135606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2959985-5DB2-40CF-F266-6F6EA1506B87}"/>
              </a:ext>
            </a:extLst>
          </p:cNvPr>
          <p:cNvGrpSpPr/>
          <p:nvPr/>
        </p:nvGrpSpPr>
        <p:grpSpPr>
          <a:xfrm>
            <a:off x="1582047" y="1164339"/>
            <a:ext cx="1469742" cy="2018502"/>
            <a:chOff x="1582047" y="1164339"/>
            <a:chExt cx="1469742" cy="20185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7DEC84F-7080-488A-A6C4-1888F3F33DD6}"/>
                </a:ext>
              </a:extLst>
            </p:cNvPr>
            <p:cNvGrpSpPr/>
            <p:nvPr/>
          </p:nvGrpSpPr>
          <p:grpSpPr>
            <a:xfrm>
              <a:off x="1585884" y="1846811"/>
              <a:ext cx="1362664" cy="1336030"/>
              <a:chOff x="5886912" y="3059765"/>
              <a:chExt cx="1362664" cy="133603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CAB4EE4-17CC-9821-4072-B51D81D1DAF6}"/>
                  </a:ext>
                </a:extLst>
              </p:cNvPr>
              <p:cNvGrpSpPr/>
              <p:nvPr/>
            </p:nvGrpSpPr>
            <p:grpSpPr>
              <a:xfrm>
                <a:off x="5886912" y="3059765"/>
                <a:ext cx="1362664" cy="1304144"/>
                <a:chOff x="822526" y="1547532"/>
                <a:chExt cx="2377874" cy="223781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329C8BF-7FEE-91AE-2596-B65E6F5F3773}"/>
                    </a:ext>
                  </a:extLst>
                </p:cNvPr>
                <p:cNvGrpSpPr/>
                <p:nvPr/>
              </p:nvGrpSpPr>
              <p:grpSpPr>
                <a:xfrm>
                  <a:off x="822526" y="1547532"/>
                  <a:ext cx="2377874" cy="2237811"/>
                  <a:chOff x="858268" y="1754538"/>
                  <a:chExt cx="1675985" cy="1529682"/>
                </a:xfrm>
              </p:grpSpPr>
              <p:sp>
                <p:nvSpPr>
                  <p:cNvPr id="31" name="Flowchart: Connector 30">
                    <a:extLst>
                      <a:ext uri="{FF2B5EF4-FFF2-40B4-BE49-F238E27FC236}">
                        <a16:creationId xmlns:a16="http://schemas.microsoft.com/office/drawing/2014/main" id="{FCF2455C-5EC6-1136-71C7-91071E67F341}"/>
                      </a:ext>
                    </a:extLst>
                  </p:cNvPr>
                  <p:cNvSpPr/>
                  <p:nvPr/>
                </p:nvSpPr>
                <p:spPr>
                  <a:xfrm>
                    <a:off x="1363980" y="2263140"/>
                    <a:ext cx="190500" cy="182880"/>
                  </a:xfrm>
                  <a:prstGeom prst="flowChartConnector">
                    <a:avLst/>
                  </a:prstGeom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/>
                      <a:t>8</a:t>
                    </a:r>
                  </a:p>
                </p:txBody>
              </p:sp>
              <p:sp>
                <p:nvSpPr>
                  <p:cNvPr id="32" name="Flowchart: Connector 31">
                    <a:extLst>
                      <a:ext uri="{FF2B5EF4-FFF2-40B4-BE49-F238E27FC236}">
                        <a16:creationId xmlns:a16="http://schemas.microsoft.com/office/drawing/2014/main" id="{94FCC88B-E362-6C01-338E-7BFBA2018F89}"/>
                      </a:ext>
                    </a:extLst>
                  </p:cNvPr>
                  <p:cNvSpPr/>
                  <p:nvPr/>
                </p:nvSpPr>
                <p:spPr>
                  <a:xfrm>
                    <a:off x="1630680" y="1918413"/>
                    <a:ext cx="129540" cy="121920"/>
                  </a:xfrm>
                  <a:prstGeom prst="flowChartConnector">
                    <a:avLst/>
                  </a:prstGeom>
                  <a:solidFill>
                    <a:srgbClr val="00B0F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/>
                      <a:t>2</a:t>
                    </a:r>
                  </a:p>
                </p:txBody>
              </p:sp>
              <p:sp>
                <p:nvSpPr>
                  <p:cNvPr id="33" name="Flowchart: Connector 32">
                    <a:extLst>
                      <a:ext uri="{FF2B5EF4-FFF2-40B4-BE49-F238E27FC236}">
                        <a16:creationId xmlns:a16="http://schemas.microsoft.com/office/drawing/2014/main" id="{6EE1DCEA-075F-5F09-A4D1-2C3399DE30C6}"/>
                      </a:ext>
                    </a:extLst>
                  </p:cNvPr>
                  <p:cNvSpPr/>
                  <p:nvPr/>
                </p:nvSpPr>
                <p:spPr>
                  <a:xfrm>
                    <a:off x="1760220" y="2735580"/>
                    <a:ext cx="205740" cy="190500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/>
                      <a:t>7</a:t>
                    </a:r>
                  </a:p>
                </p:txBody>
              </p:sp>
              <p:sp>
                <p:nvSpPr>
                  <p:cNvPr id="34" name="Flowchart: Connector 33">
                    <a:extLst>
                      <a:ext uri="{FF2B5EF4-FFF2-40B4-BE49-F238E27FC236}">
                        <a16:creationId xmlns:a16="http://schemas.microsoft.com/office/drawing/2014/main" id="{836876FF-AB87-2405-F010-E6DBC973BC30}"/>
                      </a:ext>
                    </a:extLst>
                  </p:cNvPr>
                  <p:cNvSpPr/>
                  <p:nvPr/>
                </p:nvSpPr>
                <p:spPr>
                  <a:xfrm>
                    <a:off x="978132" y="2965004"/>
                    <a:ext cx="190500" cy="182880"/>
                  </a:xfrm>
                  <a:prstGeom prst="flowChartConnector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/>
                      <a:t>6</a:t>
                    </a:r>
                  </a:p>
                </p:txBody>
              </p:sp>
              <p:sp>
                <p:nvSpPr>
                  <p:cNvPr id="35" name="Flowchart: Connector 34">
                    <a:extLst>
                      <a:ext uri="{FF2B5EF4-FFF2-40B4-BE49-F238E27FC236}">
                        <a16:creationId xmlns:a16="http://schemas.microsoft.com/office/drawing/2014/main" id="{57FAEE16-EE5C-02EC-7D8E-B7558689C04F}"/>
                      </a:ext>
                    </a:extLst>
                  </p:cNvPr>
                  <p:cNvSpPr/>
                  <p:nvPr/>
                </p:nvSpPr>
                <p:spPr>
                  <a:xfrm>
                    <a:off x="2153171" y="1754538"/>
                    <a:ext cx="190500" cy="182880"/>
                  </a:xfrm>
                  <a:prstGeom prst="flowChartConnector">
                    <a:avLst/>
                  </a:prstGeom>
                  <a:solidFill>
                    <a:srgbClr val="00B0F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/>
                      <a:t>5</a:t>
                    </a:r>
                  </a:p>
                </p:txBody>
              </p:sp>
              <p:sp>
                <p:nvSpPr>
                  <p:cNvPr id="36" name="Flowchart: Connector 35">
                    <a:extLst>
                      <a:ext uri="{FF2B5EF4-FFF2-40B4-BE49-F238E27FC236}">
                        <a16:creationId xmlns:a16="http://schemas.microsoft.com/office/drawing/2014/main" id="{338A898C-4968-20CB-DD71-61297B29FAEF}"/>
                      </a:ext>
                    </a:extLst>
                  </p:cNvPr>
                  <p:cNvSpPr/>
                  <p:nvPr/>
                </p:nvSpPr>
                <p:spPr>
                  <a:xfrm>
                    <a:off x="858268" y="1809270"/>
                    <a:ext cx="198120" cy="18130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/>
                      <a:t>1</a:t>
                    </a:r>
                  </a:p>
                </p:txBody>
              </p:sp>
              <p:sp>
                <p:nvSpPr>
                  <p:cNvPr id="37" name="Flowchart: Connector 36">
                    <a:extLst>
                      <a:ext uri="{FF2B5EF4-FFF2-40B4-BE49-F238E27FC236}">
                        <a16:creationId xmlns:a16="http://schemas.microsoft.com/office/drawing/2014/main" id="{1BE7E2DA-F883-DD0B-29BB-12253D07F7A0}"/>
                      </a:ext>
                    </a:extLst>
                  </p:cNvPr>
                  <p:cNvSpPr/>
                  <p:nvPr/>
                </p:nvSpPr>
                <p:spPr>
                  <a:xfrm>
                    <a:off x="2278380" y="3147884"/>
                    <a:ext cx="144755" cy="136336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/>
                      <a:t>4</a:t>
                    </a:r>
                  </a:p>
                </p:txBody>
              </p:sp>
              <p:sp>
                <p:nvSpPr>
                  <p:cNvPr id="38" name="Flowchart: Connector 37">
                    <a:extLst>
                      <a:ext uri="{FF2B5EF4-FFF2-40B4-BE49-F238E27FC236}">
                        <a16:creationId xmlns:a16="http://schemas.microsoft.com/office/drawing/2014/main" id="{DF02CAE1-5314-9AE0-EFBF-1CDB49E1946F}"/>
                      </a:ext>
                    </a:extLst>
                  </p:cNvPr>
                  <p:cNvSpPr/>
                  <p:nvPr/>
                </p:nvSpPr>
                <p:spPr>
                  <a:xfrm>
                    <a:off x="2343753" y="2492023"/>
                    <a:ext cx="190500" cy="182880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b="1" dirty="0"/>
                      <a:t>3</a:t>
                    </a:r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58B65CF1-8B84-ED45-C1A0-2A67B7465F18}"/>
                      </a:ext>
                    </a:extLst>
                  </p:cNvPr>
                  <p:cNvCxnSpPr>
                    <a:cxnSpLocks/>
                    <a:stCxn id="31" idx="2"/>
                    <a:endCxn id="36" idx="5"/>
                  </p:cNvCxnSpPr>
                  <p:nvPr/>
                </p:nvCxnSpPr>
                <p:spPr>
                  <a:xfrm flipH="1" flipV="1">
                    <a:off x="1027374" y="1964023"/>
                    <a:ext cx="336606" cy="390557"/>
                  </a:xfrm>
                  <a:prstGeom prst="line">
                    <a:avLst/>
                  </a:pr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22A64F3A-7904-E522-2C21-64C3C4462AD6}"/>
                      </a:ext>
                    </a:extLst>
                  </p:cNvPr>
                  <p:cNvCxnSpPr>
                    <a:cxnSpLocks/>
                    <a:stCxn id="32" idx="3"/>
                    <a:endCxn id="31" idx="7"/>
                  </p:cNvCxnSpPr>
                  <p:nvPr/>
                </p:nvCxnSpPr>
                <p:spPr>
                  <a:xfrm flipH="1">
                    <a:off x="1526582" y="2022478"/>
                    <a:ext cx="123069" cy="267444"/>
                  </a:xfrm>
                  <a:prstGeom prst="line">
                    <a:avLst/>
                  </a:pr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442131C-30F1-60F7-B0D4-8344D2EF3CBC}"/>
                      </a:ext>
                    </a:extLst>
                  </p:cNvPr>
                  <p:cNvCxnSpPr>
                    <a:cxnSpLocks/>
                    <a:stCxn id="35" idx="2"/>
                    <a:endCxn id="32" idx="6"/>
                  </p:cNvCxnSpPr>
                  <p:nvPr/>
                </p:nvCxnSpPr>
                <p:spPr>
                  <a:xfrm flipH="1">
                    <a:off x="1760220" y="1845978"/>
                    <a:ext cx="392951" cy="133395"/>
                  </a:xfrm>
                  <a:prstGeom prst="line">
                    <a:avLst/>
                  </a:pr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E0BD54CB-EE20-DBF6-8C24-031CC8D4A7FF}"/>
                      </a:ext>
                    </a:extLst>
                  </p:cNvPr>
                  <p:cNvCxnSpPr>
                    <a:cxnSpLocks/>
                    <a:stCxn id="33" idx="1"/>
                    <a:endCxn id="31" idx="5"/>
                  </p:cNvCxnSpPr>
                  <p:nvPr/>
                </p:nvCxnSpPr>
                <p:spPr>
                  <a:xfrm flipH="1" flipV="1">
                    <a:off x="1526582" y="2419238"/>
                    <a:ext cx="263768" cy="344240"/>
                  </a:xfrm>
                  <a:prstGeom prst="line">
                    <a:avLst/>
                  </a:pr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4F76A97-8B56-84C9-C7D8-6D2954CFEE34}"/>
                      </a:ext>
                    </a:extLst>
                  </p:cNvPr>
                  <p:cNvCxnSpPr>
                    <a:cxnSpLocks/>
                    <a:stCxn id="31" idx="3"/>
                    <a:endCxn id="34" idx="7"/>
                  </p:cNvCxnSpPr>
                  <p:nvPr/>
                </p:nvCxnSpPr>
                <p:spPr>
                  <a:xfrm flipH="1">
                    <a:off x="1140734" y="2419238"/>
                    <a:ext cx="251144" cy="572548"/>
                  </a:xfrm>
                  <a:prstGeom prst="line">
                    <a:avLst/>
                  </a:pr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98F4ACB2-F1A1-4B2E-BF0F-7C59C739BF6D}"/>
                      </a:ext>
                    </a:extLst>
                  </p:cNvPr>
                  <p:cNvCxnSpPr>
                    <a:cxnSpLocks/>
                    <a:stCxn id="33" idx="6"/>
                    <a:endCxn id="38" idx="3"/>
                  </p:cNvCxnSpPr>
                  <p:nvPr/>
                </p:nvCxnSpPr>
                <p:spPr>
                  <a:xfrm flipV="1">
                    <a:off x="1965960" y="2648121"/>
                    <a:ext cx="405691" cy="182709"/>
                  </a:xfrm>
                  <a:prstGeom prst="line">
                    <a:avLst/>
                  </a:pr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EA9D2CAF-117E-8605-ED8B-3401541F9BC8}"/>
                      </a:ext>
                    </a:extLst>
                  </p:cNvPr>
                  <p:cNvCxnSpPr>
                    <a:cxnSpLocks/>
                    <a:stCxn id="33" idx="5"/>
                    <a:endCxn id="37" idx="2"/>
                  </p:cNvCxnSpPr>
                  <p:nvPr/>
                </p:nvCxnSpPr>
                <p:spPr>
                  <a:xfrm>
                    <a:off x="1935830" y="2898182"/>
                    <a:ext cx="342550" cy="317871"/>
                  </a:xfrm>
                  <a:prstGeom prst="line">
                    <a:avLst/>
                  </a:pr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E6083C2-BE02-96AB-E1F8-7ED236714C61}"/>
                    </a:ext>
                  </a:extLst>
                </p:cNvPr>
                <p:cNvCxnSpPr>
                  <a:cxnSpLocks/>
                  <a:stCxn id="34" idx="6"/>
                  <a:endCxn id="37" idx="2"/>
                </p:cNvCxnSpPr>
                <p:nvPr/>
              </p:nvCxnSpPr>
              <p:spPr>
                <a:xfrm>
                  <a:off x="1262868" y="3452124"/>
                  <a:ext cx="1574501" cy="233495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C26DE94-F47F-2DA3-15C0-4A6F6C361B6E}"/>
                    </a:ext>
                  </a:extLst>
                </p:cNvPr>
                <p:cNvCxnSpPr>
                  <a:stCxn id="34" idx="6"/>
                  <a:endCxn id="33" idx="2"/>
                </p:cNvCxnSpPr>
                <p:nvPr/>
              </p:nvCxnSpPr>
              <p:spPr>
                <a:xfrm flipV="1">
                  <a:off x="1262868" y="3122067"/>
                  <a:ext cx="839340" cy="330057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B369630-3E39-14B0-1B04-D69AD21D4D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62504" y="3649294"/>
                <a:ext cx="153757" cy="38549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5C3F53C-3EC3-8465-88F0-863B44C8E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7289" y="4266325"/>
                <a:ext cx="859890" cy="129470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F362B3E-4C20-EE7F-1D53-E5B8F3B7FF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3994" y="4036780"/>
                <a:ext cx="132932" cy="141559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8FD50D02-B594-49E2-AF33-6F3690A5B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49967" y="3251981"/>
                <a:ext cx="95932" cy="206213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4A7492C-987B-F004-EA69-789935C3BB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29493" y="3773203"/>
                <a:ext cx="198730" cy="113965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Google Shape;1561;p45">
              <a:extLst>
                <a:ext uri="{FF2B5EF4-FFF2-40B4-BE49-F238E27FC236}">
                  <a16:creationId xmlns:a16="http://schemas.microsoft.com/office/drawing/2014/main" id="{05F8BE70-595D-6B90-7734-6F51FF3716A8}"/>
                </a:ext>
              </a:extLst>
            </p:cNvPr>
            <p:cNvSpPr txBox="1"/>
            <p:nvPr/>
          </p:nvSpPr>
          <p:spPr>
            <a:xfrm>
              <a:off x="1582047" y="1164339"/>
              <a:ext cx="1469742" cy="794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</a:pPr>
              <a:r>
                <a:rPr lang="en" sz="16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DeepWalk </a:t>
              </a:r>
              <a:endParaRPr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6" name="Google Shape;1561;p45">
            <a:extLst>
              <a:ext uri="{FF2B5EF4-FFF2-40B4-BE49-F238E27FC236}">
                <a16:creationId xmlns:a16="http://schemas.microsoft.com/office/drawing/2014/main" id="{BFB567C9-2AC1-A208-5200-FC61818D5A23}"/>
              </a:ext>
            </a:extLst>
          </p:cNvPr>
          <p:cNvSpPr txBox="1"/>
          <p:nvPr/>
        </p:nvSpPr>
        <p:spPr>
          <a:xfrm>
            <a:off x="5926568" y="1132711"/>
            <a:ext cx="1648986" cy="7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Node2Vec 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61;p45">
            <a:extLst>
              <a:ext uri="{FF2B5EF4-FFF2-40B4-BE49-F238E27FC236}">
                <a16:creationId xmlns:a16="http://schemas.microsoft.com/office/drawing/2014/main" id="{7CE464E3-09A7-2EF9-56F6-F8B65600BD18}"/>
              </a:ext>
            </a:extLst>
          </p:cNvPr>
          <p:cNvSpPr txBox="1"/>
          <p:nvPr/>
        </p:nvSpPr>
        <p:spPr>
          <a:xfrm>
            <a:off x="979847" y="3539078"/>
            <a:ext cx="2964303" cy="7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Explores data randomly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 computational cost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Ignores important data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561;p45">
            <a:extLst>
              <a:ext uri="{FF2B5EF4-FFF2-40B4-BE49-F238E27FC236}">
                <a16:creationId xmlns:a16="http://schemas.microsoft.com/office/drawing/2014/main" id="{18560B88-D6D2-FE0D-97F9-721613354F0F}"/>
              </a:ext>
            </a:extLst>
          </p:cNvPr>
          <p:cNvSpPr txBox="1"/>
          <p:nvPr/>
        </p:nvSpPr>
        <p:spPr>
          <a:xfrm>
            <a:off x="5170937" y="3539078"/>
            <a:ext cx="2964303" cy="79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Flexibility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Higher computational cost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Analyze relationships better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744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1;p45">
            <a:extLst>
              <a:ext uri="{FF2B5EF4-FFF2-40B4-BE49-F238E27FC236}">
                <a16:creationId xmlns:a16="http://schemas.microsoft.com/office/drawing/2014/main" id="{A2C3158F-9414-FBFA-5D14-40CB6AD01C0F}"/>
              </a:ext>
            </a:extLst>
          </p:cNvPr>
          <p:cNvSpPr txBox="1"/>
          <p:nvPr/>
        </p:nvSpPr>
        <p:spPr>
          <a:xfrm>
            <a:off x="906114" y="1099541"/>
            <a:ext cx="5388939" cy="126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Step 1: Prepare d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ataset</a:t>
            </a: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Les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Misérable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Network) </a:t>
            </a:r>
          </a:p>
          <a:p>
            <a:pPr marL="342900" lvl="2" indent="-342900"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Contains 77 nodes, 254 edges</a:t>
            </a:r>
          </a:p>
          <a:p>
            <a:pPr marL="342900" lvl="2" indent="-342900"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Nodes: characters from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Les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Misérable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novel</a:t>
            </a:r>
          </a:p>
          <a:p>
            <a:pPr marL="342900" lvl="2" indent="-342900"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Edges: relationships between characters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EEF123-E3F6-7FF5-2889-CDC994A57A42}"/>
              </a:ext>
            </a:extLst>
          </p:cNvPr>
          <p:cNvSpPr txBox="1"/>
          <p:nvPr/>
        </p:nvSpPr>
        <p:spPr>
          <a:xfrm>
            <a:off x="837691" y="395505"/>
            <a:ext cx="449941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100" dirty="0">
                <a:solidFill>
                  <a:srgbClr val="FFFFFF"/>
                </a:solidFill>
                <a:latin typeface="Montserrat Black"/>
                <a:sym typeface="Montserrat Black"/>
              </a:rPr>
              <a:t>Effect of p and q in 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Node2Vec 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0FFBB-B92A-758F-E5FA-966966A8E0F3}"/>
              </a:ext>
            </a:extLst>
          </p:cNvPr>
          <p:cNvGrpSpPr/>
          <p:nvPr/>
        </p:nvGrpSpPr>
        <p:grpSpPr>
          <a:xfrm>
            <a:off x="1524001" y="2777014"/>
            <a:ext cx="3526970" cy="1970981"/>
            <a:chOff x="1660849" y="3418264"/>
            <a:chExt cx="2170922" cy="13267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0094615-D5C9-9905-B118-EDD94A7A02D3}"/>
                </a:ext>
              </a:extLst>
            </p:cNvPr>
            <p:cNvSpPr/>
            <p:nvPr/>
          </p:nvSpPr>
          <p:spPr>
            <a:xfrm>
              <a:off x="1660849" y="3418264"/>
              <a:ext cx="2170922" cy="13205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29BD49E-59B8-3C02-D697-4E7B1D689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003" y="3442804"/>
              <a:ext cx="1629746" cy="1302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60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00EEF123-E3F6-7FF5-2889-CDC994A57A42}"/>
              </a:ext>
            </a:extLst>
          </p:cNvPr>
          <p:cNvSpPr txBox="1"/>
          <p:nvPr/>
        </p:nvSpPr>
        <p:spPr>
          <a:xfrm>
            <a:off x="962179" y="288754"/>
            <a:ext cx="449941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100" dirty="0">
                <a:solidFill>
                  <a:srgbClr val="FFFFFF"/>
                </a:solidFill>
                <a:latin typeface="Montserrat Black"/>
                <a:sym typeface="Montserrat Black"/>
              </a:rPr>
              <a:t>Effect of p and q in 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Node2Vec 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561;p45">
                <a:extLst>
                  <a:ext uri="{FF2B5EF4-FFF2-40B4-BE49-F238E27FC236}">
                    <a16:creationId xmlns:a16="http://schemas.microsoft.com/office/drawing/2014/main" id="{CF569ED0-799D-2111-1FED-19B9C574B936}"/>
                  </a:ext>
                </a:extLst>
              </p:cNvPr>
              <p:cNvSpPr txBox="1"/>
              <p:nvPr/>
            </p:nvSpPr>
            <p:spPr>
              <a:xfrm>
                <a:off x="1381065" y="1215151"/>
                <a:ext cx="2340858" cy="976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lang="en-US" sz="1600" dirty="0">
                    <a:solidFill>
                      <a:srgbClr val="FFC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𝑝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=1, 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𝑞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=0.5</m:t>
                    </m:r>
                  </m:oMath>
                </a14:m>
                <a:endParaRPr lang="en-US" sz="1600" dirty="0">
                  <a:solidFill>
                    <a:srgbClr val="FFC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Google Shape;1561;p45">
                <a:extLst>
                  <a:ext uri="{FF2B5EF4-FFF2-40B4-BE49-F238E27FC236}">
                    <a16:creationId xmlns:a16="http://schemas.microsoft.com/office/drawing/2014/main" id="{CF569ED0-799D-2111-1FED-19B9C574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065" y="1215151"/>
                <a:ext cx="2340858" cy="976604"/>
              </a:xfrm>
              <a:prstGeom prst="rect">
                <a:avLst/>
              </a:prstGeom>
              <a:blipFill>
                <a:blip r:embed="rId3"/>
                <a:stretch>
                  <a:fillRect l="-1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561;p45">
            <a:extLst>
              <a:ext uri="{FF2B5EF4-FFF2-40B4-BE49-F238E27FC236}">
                <a16:creationId xmlns:a16="http://schemas.microsoft.com/office/drawing/2014/main" id="{545BCF22-39E1-8C32-FC5E-11AC57C72E04}"/>
              </a:ext>
            </a:extLst>
          </p:cNvPr>
          <p:cNvSpPr txBox="1"/>
          <p:nvPr/>
        </p:nvSpPr>
        <p:spPr>
          <a:xfrm>
            <a:off x="962179" y="867825"/>
            <a:ext cx="3510294" cy="62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Step 2: Adjust different p and q </a:t>
            </a:r>
            <a:endParaRPr lang="en-US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endParaRPr lang="en-US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561;p45">
                <a:extLst>
                  <a:ext uri="{FF2B5EF4-FFF2-40B4-BE49-F238E27FC236}">
                    <a16:creationId xmlns:a16="http://schemas.microsoft.com/office/drawing/2014/main" id="{5844519A-61D8-963E-7CBA-7161DD6A9D37}"/>
                  </a:ext>
                </a:extLst>
              </p:cNvPr>
              <p:cNvSpPr txBox="1"/>
              <p:nvPr/>
            </p:nvSpPr>
            <p:spPr>
              <a:xfrm>
                <a:off x="5422079" y="1199913"/>
                <a:ext cx="1849445" cy="976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lang="en-US" sz="1600" dirty="0">
                    <a:solidFill>
                      <a:srgbClr val="FFC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𝑝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=1, 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𝑞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=2</m:t>
                    </m:r>
                  </m:oMath>
                </a14:m>
                <a:endParaRPr lang="en-US" sz="1600" dirty="0">
                  <a:solidFill>
                    <a:srgbClr val="FFC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5" name="Google Shape;1561;p45">
                <a:extLst>
                  <a:ext uri="{FF2B5EF4-FFF2-40B4-BE49-F238E27FC236}">
                    <a16:creationId xmlns:a16="http://schemas.microsoft.com/office/drawing/2014/main" id="{5844519A-61D8-963E-7CBA-7161DD6A9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079" y="1199913"/>
                <a:ext cx="1849445" cy="976604"/>
              </a:xfrm>
              <a:prstGeom prst="rect">
                <a:avLst/>
              </a:prstGeom>
              <a:blipFill>
                <a:blip r:embed="rId4"/>
                <a:stretch>
                  <a:fillRect l="-16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475A8BE-F75C-A713-8C2E-3A0FA6DEF654}"/>
              </a:ext>
            </a:extLst>
          </p:cNvPr>
          <p:cNvGrpSpPr/>
          <p:nvPr/>
        </p:nvGrpSpPr>
        <p:grpSpPr>
          <a:xfrm>
            <a:off x="864635" y="2185538"/>
            <a:ext cx="3303037" cy="1957254"/>
            <a:chOff x="3048000" y="1418253"/>
            <a:chExt cx="3122645" cy="161653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FCA5E3-D59F-3C4D-DCA6-6F84A0F438F4}"/>
                </a:ext>
              </a:extLst>
            </p:cNvPr>
            <p:cNvSpPr/>
            <p:nvPr/>
          </p:nvSpPr>
          <p:spPr>
            <a:xfrm>
              <a:off x="3048000" y="1418253"/>
              <a:ext cx="3122645" cy="161653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6D9977-493D-6B55-FD3C-2744F53EC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11" r="4377" b="50761"/>
            <a:stretch/>
          </p:blipFill>
          <p:spPr>
            <a:xfrm>
              <a:off x="3303037" y="1508369"/>
              <a:ext cx="2618792" cy="13779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A5A90D-D5D1-0F5F-D1B7-79BB4C70E08C}"/>
              </a:ext>
            </a:extLst>
          </p:cNvPr>
          <p:cNvGrpSpPr/>
          <p:nvPr/>
        </p:nvGrpSpPr>
        <p:grpSpPr>
          <a:xfrm>
            <a:off x="4754509" y="2176517"/>
            <a:ext cx="3524856" cy="1966275"/>
            <a:chOff x="3215949" y="2954694"/>
            <a:chExt cx="2954695" cy="162974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77F958A-14FC-C34C-9C03-B3C3DC8A0BF5}"/>
                </a:ext>
              </a:extLst>
            </p:cNvPr>
            <p:cNvSpPr/>
            <p:nvPr/>
          </p:nvSpPr>
          <p:spPr>
            <a:xfrm>
              <a:off x="3215949" y="2954694"/>
              <a:ext cx="2954695" cy="162974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4A2ECE-2F30-9542-E44F-CA44CEB94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03" t="48697" r="3784"/>
            <a:stretch/>
          </p:blipFill>
          <p:spPr>
            <a:xfrm>
              <a:off x="3383902" y="3034783"/>
              <a:ext cx="2618792" cy="1435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594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75" name="Google Shape;1275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3"/>
          </p:nvPr>
        </p:nvSpPr>
        <p:spPr>
          <a:xfrm>
            <a:off x="1962393" y="1513201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EMBEDDING</a:t>
            </a:r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911350" y="205383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1954644" y="206226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DEEPWALK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8"/>
          </p:nvPr>
        </p:nvSpPr>
        <p:spPr>
          <a:xfrm>
            <a:off x="931889" y="259725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9"/>
          </p:nvPr>
        </p:nvSpPr>
        <p:spPr>
          <a:xfrm>
            <a:off x="1962393" y="2607651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NODE2VEC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14"/>
          </p:nvPr>
        </p:nvSpPr>
        <p:spPr>
          <a:xfrm>
            <a:off x="924387" y="318390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5"/>
          </p:nvPr>
        </p:nvSpPr>
        <p:spPr>
          <a:xfrm>
            <a:off x="1954643" y="3214469"/>
            <a:ext cx="5321809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 AND EVALUATION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7"/>
          </p:nvPr>
        </p:nvSpPr>
        <p:spPr>
          <a:xfrm>
            <a:off x="931889" y="373742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8"/>
          </p:nvPr>
        </p:nvSpPr>
        <p:spPr>
          <a:xfrm>
            <a:off x="1954644" y="3759512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DIRECTIONS</a:t>
            </a:r>
            <a:endParaRPr dirty="0"/>
          </a:p>
        </p:txBody>
      </p:sp>
      <p:grpSp>
        <p:nvGrpSpPr>
          <p:cNvPr id="1289" name="Google Shape;1289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0" name="Google Shape;1290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EBEDA7-11BC-5E21-FEAF-DA77167C14E2}"/>
              </a:ext>
            </a:extLst>
          </p:cNvPr>
          <p:cNvSpPr txBox="1"/>
          <p:nvPr/>
        </p:nvSpPr>
        <p:spPr>
          <a:xfrm>
            <a:off x="5557520" y="18288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00EEF123-E3F6-7FF5-2889-CDC994A57A42}"/>
              </a:ext>
            </a:extLst>
          </p:cNvPr>
          <p:cNvSpPr txBox="1"/>
          <p:nvPr/>
        </p:nvSpPr>
        <p:spPr>
          <a:xfrm>
            <a:off x="962179" y="288754"/>
            <a:ext cx="449941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100" dirty="0">
                <a:solidFill>
                  <a:srgbClr val="FFFFFF"/>
                </a:solidFill>
                <a:latin typeface="Montserrat Black"/>
                <a:sym typeface="Montserrat Black"/>
              </a:rPr>
              <a:t>Effect of p and q in 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Node2Vec 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561;p45">
                <a:extLst>
                  <a:ext uri="{FF2B5EF4-FFF2-40B4-BE49-F238E27FC236}">
                    <a16:creationId xmlns:a16="http://schemas.microsoft.com/office/drawing/2014/main" id="{CF569ED0-799D-2111-1FED-19B9C574B936}"/>
                  </a:ext>
                </a:extLst>
              </p:cNvPr>
              <p:cNvSpPr txBox="1"/>
              <p:nvPr/>
            </p:nvSpPr>
            <p:spPr>
              <a:xfrm>
                <a:off x="1345724" y="951456"/>
                <a:ext cx="2340858" cy="976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lang="en-US" sz="1600" dirty="0">
                    <a:solidFill>
                      <a:srgbClr val="FFC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𝑝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=1, 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𝑞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=0.5</m:t>
                    </m:r>
                  </m:oMath>
                </a14:m>
                <a:endParaRPr lang="en-US" sz="1600" dirty="0">
                  <a:solidFill>
                    <a:srgbClr val="FFC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2" name="Google Shape;1561;p45">
                <a:extLst>
                  <a:ext uri="{FF2B5EF4-FFF2-40B4-BE49-F238E27FC236}">
                    <a16:creationId xmlns:a16="http://schemas.microsoft.com/office/drawing/2014/main" id="{CF569ED0-799D-2111-1FED-19B9C574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724" y="951456"/>
                <a:ext cx="2340858" cy="976604"/>
              </a:xfrm>
              <a:prstGeom prst="rect">
                <a:avLst/>
              </a:prstGeom>
              <a:blipFill>
                <a:blip r:embed="rId3"/>
                <a:stretch>
                  <a:fillRect l="-1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561;p45">
            <a:extLst>
              <a:ext uri="{FF2B5EF4-FFF2-40B4-BE49-F238E27FC236}">
                <a16:creationId xmlns:a16="http://schemas.microsoft.com/office/drawing/2014/main" id="{545BCF22-39E1-8C32-FC5E-11AC57C72E04}"/>
              </a:ext>
            </a:extLst>
          </p:cNvPr>
          <p:cNvSpPr txBox="1"/>
          <p:nvPr/>
        </p:nvSpPr>
        <p:spPr>
          <a:xfrm>
            <a:off x="962179" y="867826"/>
            <a:ext cx="3510294" cy="49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Step 3: Analyze results</a:t>
            </a:r>
            <a:endParaRPr lang="en-US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endParaRPr lang="en-US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561;p45">
                <a:extLst>
                  <a:ext uri="{FF2B5EF4-FFF2-40B4-BE49-F238E27FC236}">
                    <a16:creationId xmlns:a16="http://schemas.microsoft.com/office/drawing/2014/main" id="{5844519A-61D8-963E-7CBA-7161DD6A9D37}"/>
                  </a:ext>
                </a:extLst>
              </p:cNvPr>
              <p:cNvSpPr txBox="1"/>
              <p:nvPr/>
            </p:nvSpPr>
            <p:spPr>
              <a:xfrm>
                <a:off x="5422080" y="982045"/>
                <a:ext cx="1849445" cy="976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lang="en-US" sz="1600" dirty="0">
                    <a:solidFill>
                      <a:srgbClr val="FFC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𝑝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=1, 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𝑞</m:t>
                    </m:r>
                    <m: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ontserrat"/>
                        <a:cs typeface="Montserrat"/>
                        <a:sym typeface="Montserrat"/>
                      </a:rPr>
                      <m:t>=2</m:t>
                    </m:r>
                  </m:oMath>
                </a14:m>
                <a:endParaRPr lang="en-US" sz="1600" dirty="0">
                  <a:solidFill>
                    <a:srgbClr val="FFC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5" name="Google Shape;1561;p45">
                <a:extLst>
                  <a:ext uri="{FF2B5EF4-FFF2-40B4-BE49-F238E27FC236}">
                    <a16:creationId xmlns:a16="http://schemas.microsoft.com/office/drawing/2014/main" id="{5844519A-61D8-963E-7CBA-7161DD6A9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080" y="982045"/>
                <a:ext cx="1849445" cy="976604"/>
              </a:xfrm>
              <a:prstGeom prst="rect">
                <a:avLst/>
              </a:prstGeom>
              <a:blipFill>
                <a:blip r:embed="rId4"/>
                <a:stretch>
                  <a:fillRect l="-16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475A8BE-F75C-A713-8C2E-3A0FA6DEF654}"/>
              </a:ext>
            </a:extLst>
          </p:cNvPr>
          <p:cNvGrpSpPr/>
          <p:nvPr/>
        </p:nvGrpSpPr>
        <p:grpSpPr>
          <a:xfrm>
            <a:off x="966596" y="1783622"/>
            <a:ext cx="2755326" cy="1652455"/>
            <a:chOff x="3048000" y="1418253"/>
            <a:chExt cx="3122645" cy="161653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FCA5E3-D59F-3C4D-DCA6-6F84A0F438F4}"/>
                </a:ext>
              </a:extLst>
            </p:cNvPr>
            <p:cNvSpPr/>
            <p:nvPr/>
          </p:nvSpPr>
          <p:spPr>
            <a:xfrm>
              <a:off x="3048000" y="1418253"/>
              <a:ext cx="3122645" cy="161653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6D9977-493D-6B55-FD3C-2744F53EC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11" r="4377" b="50761"/>
            <a:stretch/>
          </p:blipFill>
          <p:spPr>
            <a:xfrm>
              <a:off x="3303037" y="1508369"/>
              <a:ext cx="2618792" cy="13779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A5A90D-D5D1-0F5F-D1B7-79BB4C70E08C}"/>
              </a:ext>
            </a:extLst>
          </p:cNvPr>
          <p:cNvGrpSpPr/>
          <p:nvPr/>
        </p:nvGrpSpPr>
        <p:grpSpPr>
          <a:xfrm>
            <a:off x="4814596" y="1783621"/>
            <a:ext cx="2911153" cy="1652455"/>
            <a:chOff x="3215949" y="2954694"/>
            <a:chExt cx="2954695" cy="162974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77F958A-14FC-C34C-9C03-B3C3DC8A0BF5}"/>
                </a:ext>
              </a:extLst>
            </p:cNvPr>
            <p:cNvSpPr/>
            <p:nvPr/>
          </p:nvSpPr>
          <p:spPr>
            <a:xfrm>
              <a:off x="3215949" y="2954694"/>
              <a:ext cx="2954695" cy="162974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4A2ECE-2F30-9542-E44F-CA44CEB94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03" t="48697" r="3784"/>
            <a:stretch/>
          </p:blipFill>
          <p:spPr>
            <a:xfrm>
              <a:off x="3383902" y="3034783"/>
              <a:ext cx="2618792" cy="14356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9">
                <a:extLst>
                  <a:ext uri="{FF2B5EF4-FFF2-40B4-BE49-F238E27FC236}">
                    <a16:creationId xmlns:a16="http://schemas.microsoft.com/office/drawing/2014/main" id="{0F9CD291-5BEF-8A37-69DA-D050BF426CD3}"/>
                  </a:ext>
                </a:extLst>
              </p:cNvPr>
              <p:cNvSpPr txBox="1"/>
              <p:nvPr/>
            </p:nvSpPr>
            <p:spPr>
              <a:xfrm>
                <a:off x="1092242" y="3652877"/>
                <a:ext cx="27022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𝑝</m:t>
                    </m:r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≫</m:t>
                    </m:r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𝑞</m:t>
                    </m:r>
                    <m:r>
                      <a:rPr kumimoji="0" lang="en-US" altLang="zh-CN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</m:t>
                    </m:r>
                  </m:oMath>
                </a14:m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Montserrat" panose="00000500000000000000" pitchFamily="2" charset="0"/>
                    <a:sym typeface="Arial"/>
                  </a:rPr>
                  <a:t> deep exploration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Montserrat" panose="00000500000000000000" pitchFamily="2" charset="0"/>
                    <a:sym typeface="Arial"/>
                  </a:rPr>
                  <a:t>Homophily community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panose="00000500000000000000" pitchFamily="2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文本框 9">
                <a:extLst>
                  <a:ext uri="{FF2B5EF4-FFF2-40B4-BE49-F238E27FC236}">
                    <a16:creationId xmlns:a16="http://schemas.microsoft.com/office/drawing/2014/main" id="{0F9CD291-5BEF-8A37-69DA-D050BF4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42" y="3652877"/>
                <a:ext cx="2702208" cy="584775"/>
              </a:xfrm>
              <a:prstGeom prst="rect">
                <a:avLst/>
              </a:prstGeom>
              <a:blipFill>
                <a:blip r:embed="rId6"/>
                <a:stretch>
                  <a:fillRect l="-112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3DBCBC-E796-FAB1-B5AF-7A9A486F14B8}"/>
                  </a:ext>
                </a:extLst>
              </p:cNvPr>
              <p:cNvSpPr txBox="1"/>
              <p:nvPr/>
            </p:nvSpPr>
            <p:spPr>
              <a:xfrm>
                <a:off x="4980074" y="3652877"/>
                <a:ext cx="32828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𝑝</m:t>
                    </m:r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≪</m:t>
                    </m:r>
                    <m:r>
                      <a:rPr kumimoji="0" lang="en-US" altLang="zh-CN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𝑞</m:t>
                    </m:r>
                    <m:r>
                      <a:rPr kumimoji="0" lang="en-US" altLang="zh-CN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</m:t>
                    </m:r>
                  </m:oMath>
                </a14:m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Montserrat" panose="00000500000000000000" pitchFamily="2" charset="0"/>
                    <a:sym typeface="Arial"/>
                  </a:rPr>
                  <a:t> broad exploration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S</a:t>
                </a:r>
                <a:r>
                  <a:rPr kumimoji="0" lang="en-US" altLang="zh-CN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Montserrat" panose="00000500000000000000" pitchFamily="2" charset="0"/>
                    <a:sym typeface="Arial"/>
                  </a:rPr>
                  <a:t>tructural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Montserrat" panose="00000500000000000000" pitchFamily="2" charset="0"/>
                    <a:sym typeface="Arial"/>
                  </a:rPr>
                  <a:t> equivalence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panose="00000500000000000000" pitchFamily="2" charset="0"/>
                  <a:sym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3DBCBC-E796-FAB1-B5AF-7A9A486F1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74" y="3652877"/>
                <a:ext cx="3282817" cy="584775"/>
              </a:xfrm>
              <a:prstGeom prst="rect">
                <a:avLst/>
              </a:prstGeom>
              <a:blipFill>
                <a:blip r:embed="rId7"/>
                <a:stretch>
                  <a:fillRect l="-111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8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845885" y="1200346"/>
            <a:ext cx="15516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845885" y="2715576"/>
            <a:ext cx="816213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EXPERIMENTS AND </a:t>
            </a:r>
            <a:br>
              <a:rPr lang="en-US" altLang="zh-CN" dirty="0"/>
            </a:br>
            <a:r>
              <a:rPr lang="en-US" altLang="zh-CN" dirty="0"/>
              <a:t>EVALUATION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576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3">
            <a:extLst>
              <a:ext uri="{FF2B5EF4-FFF2-40B4-BE49-F238E27FC236}">
                <a16:creationId xmlns:a16="http://schemas.microsoft.com/office/drawing/2014/main" id="{8473F4BD-7798-3E09-219D-CF25D13931F7}"/>
              </a:ext>
            </a:extLst>
          </p:cNvPr>
          <p:cNvGrpSpPr/>
          <p:nvPr/>
        </p:nvGrpSpPr>
        <p:grpSpPr>
          <a:xfrm>
            <a:off x="297470" y="1577536"/>
            <a:ext cx="1717381" cy="1710862"/>
            <a:chOff x="822526" y="1547532"/>
            <a:chExt cx="2444719" cy="2300840"/>
          </a:xfrm>
        </p:grpSpPr>
        <p:grpSp>
          <p:nvGrpSpPr>
            <p:cNvPr id="8" name="Group 34">
              <a:extLst>
                <a:ext uri="{FF2B5EF4-FFF2-40B4-BE49-F238E27FC236}">
                  <a16:creationId xmlns:a16="http://schemas.microsoft.com/office/drawing/2014/main" id="{E1536900-0966-C2EA-7DD6-11C1086257C4}"/>
                </a:ext>
              </a:extLst>
            </p:cNvPr>
            <p:cNvGrpSpPr/>
            <p:nvPr/>
          </p:nvGrpSpPr>
          <p:grpSpPr>
            <a:xfrm>
              <a:off x="822526" y="1547532"/>
              <a:ext cx="2444719" cy="2300840"/>
              <a:chOff x="858268" y="1754538"/>
              <a:chExt cx="1723099" cy="1572766"/>
            </a:xfrm>
          </p:grpSpPr>
          <p:sp>
            <p:nvSpPr>
              <p:cNvPr id="11" name="Flowchart: Connector 37">
                <a:extLst>
                  <a:ext uri="{FF2B5EF4-FFF2-40B4-BE49-F238E27FC236}">
                    <a16:creationId xmlns:a16="http://schemas.microsoft.com/office/drawing/2014/main" id="{484F4A82-AB9F-B71A-F922-6DC9EDB4C202}"/>
                  </a:ext>
                </a:extLst>
              </p:cNvPr>
              <p:cNvSpPr/>
              <p:nvPr/>
            </p:nvSpPr>
            <p:spPr>
              <a:xfrm>
                <a:off x="1363980" y="2263140"/>
                <a:ext cx="190500" cy="182880"/>
              </a:xfrm>
              <a:prstGeom prst="flowChartConnector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3213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2" name="Flowchart: Connector 38">
                <a:extLst>
                  <a:ext uri="{FF2B5EF4-FFF2-40B4-BE49-F238E27FC236}">
                    <a16:creationId xmlns:a16="http://schemas.microsoft.com/office/drawing/2014/main" id="{A2596872-BDA7-3BC0-3D9F-A6CAC2413BC9}"/>
                  </a:ext>
                </a:extLst>
              </p:cNvPr>
              <p:cNvSpPr/>
              <p:nvPr/>
            </p:nvSpPr>
            <p:spPr>
              <a:xfrm>
                <a:off x="1630680" y="1918413"/>
                <a:ext cx="192635" cy="181304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3213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" name="Flowchart: Connector 39">
                <a:extLst>
                  <a:ext uri="{FF2B5EF4-FFF2-40B4-BE49-F238E27FC236}">
                    <a16:creationId xmlns:a16="http://schemas.microsoft.com/office/drawing/2014/main" id="{10D0C949-8B8D-FA86-5955-5D09DFB297D5}"/>
                  </a:ext>
                </a:extLst>
              </p:cNvPr>
              <p:cNvSpPr/>
              <p:nvPr/>
            </p:nvSpPr>
            <p:spPr>
              <a:xfrm>
                <a:off x="1760220" y="2735580"/>
                <a:ext cx="205740" cy="190500"/>
              </a:xfrm>
              <a:prstGeom prst="flowChartConnector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3213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4" name="Flowchart: Connector 40">
                <a:extLst>
                  <a:ext uri="{FF2B5EF4-FFF2-40B4-BE49-F238E27FC236}">
                    <a16:creationId xmlns:a16="http://schemas.microsoft.com/office/drawing/2014/main" id="{16EC1137-CB88-7A79-4BF5-59731CAE6B1A}"/>
                  </a:ext>
                </a:extLst>
              </p:cNvPr>
              <p:cNvSpPr/>
              <p:nvPr/>
            </p:nvSpPr>
            <p:spPr>
              <a:xfrm>
                <a:off x="978132" y="2965004"/>
                <a:ext cx="190500" cy="1828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3213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5" name="Flowchart: Connector 41">
                <a:extLst>
                  <a:ext uri="{FF2B5EF4-FFF2-40B4-BE49-F238E27FC236}">
                    <a16:creationId xmlns:a16="http://schemas.microsoft.com/office/drawing/2014/main" id="{59506529-5705-BFB1-0FFB-94B61E791664}"/>
                  </a:ext>
                </a:extLst>
              </p:cNvPr>
              <p:cNvSpPr/>
              <p:nvPr/>
            </p:nvSpPr>
            <p:spPr>
              <a:xfrm>
                <a:off x="2153171" y="1754538"/>
                <a:ext cx="190500" cy="182880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3213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6" name="Flowchart: Connector 42">
                <a:extLst>
                  <a:ext uri="{FF2B5EF4-FFF2-40B4-BE49-F238E27FC236}">
                    <a16:creationId xmlns:a16="http://schemas.microsoft.com/office/drawing/2014/main" id="{73C67B0C-FDC9-73E9-3686-D661C5773CE1}"/>
                  </a:ext>
                </a:extLst>
              </p:cNvPr>
              <p:cNvSpPr/>
              <p:nvPr/>
            </p:nvSpPr>
            <p:spPr>
              <a:xfrm>
                <a:off x="858268" y="1809270"/>
                <a:ext cx="198120" cy="181304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3213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7" name="Flowchart: Connector 43">
                <a:extLst>
                  <a:ext uri="{FF2B5EF4-FFF2-40B4-BE49-F238E27FC236}">
                    <a16:creationId xmlns:a16="http://schemas.microsoft.com/office/drawing/2014/main" id="{C682DA5B-2AF3-4849-C823-AC64264AB4A9}"/>
                  </a:ext>
                </a:extLst>
              </p:cNvPr>
              <p:cNvSpPr/>
              <p:nvPr/>
            </p:nvSpPr>
            <p:spPr>
              <a:xfrm>
                <a:off x="2278380" y="3147884"/>
                <a:ext cx="190500" cy="17942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3213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Flowchart: Connector 44">
                    <a:extLst>
                      <a:ext uri="{FF2B5EF4-FFF2-40B4-BE49-F238E27FC236}">
                        <a16:creationId xmlns:a16="http://schemas.microsoft.com/office/drawing/2014/main" id="{DE4F2F94-CB60-6886-9145-84BBD1F203AA}"/>
                      </a:ext>
                    </a:extLst>
                  </p:cNvPr>
                  <p:cNvSpPr/>
                  <p:nvPr/>
                </p:nvSpPr>
                <p:spPr>
                  <a:xfrm>
                    <a:off x="2357319" y="2382132"/>
                    <a:ext cx="224048" cy="19934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16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3213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𝒖</m:t>
                          </m:r>
                        </m:oMath>
                      </m:oMathPara>
                    </a14:m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32138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8" name="Flowchart: Connector 44">
                    <a:extLst>
                      <a:ext uri="{FF2B5EF4-FFF2-40B4-BE49-F238E27FC236}">
                        <a16:creationId xmlns:a16="http://schemas.microsoft.com/office/drawing/2014/main" id="{DE4F2F94-CB60-6886-9145-84BBD1F203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7319" y="2382132"/>
                    <a:ext cx="224048" cy="199345"/>
                  </a:xfrm>
                  <a:prstGeom prst="flowChartConnector">
                    <a:avLst/>
                  </a:prstGeom>
                  <a:blipFill>
                    <a:blip r:embed="rId2"/>
                    <a:stretch>
                      <a:fillRect l="-9756" b="-2500"/>
                    </a:stretch>
                  </a:blipFill>
                  <a:ln>
                    <a:solidFill>
                      <a:schemeClr val="accent3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45">
                <a:extLst>
                  <a:ext uri="{FF2B5EF4-FFF2-40B4-BE49-F238E27FC236}">
                    <a16:creationId xmlns:a16="http://schemas.microsoft.com/office/drawing/2014/main" id="{87D36BAE-A88C-35BA-1F6F-5C1F23077411}"/>
                  </a:ext>
                </a:extLst>
              </p:cNvPr>
              <p:cNvCxnSpPr>
                <a:cxnSpLocks/>
                <a:stCxn id="11" idx="2"/>
                <a:endCxn id="16" idx="5"/>
              </p:cNvCxnSpPr>
              <p:nvPr/>
            </p:nvCxnSpPr>
            <p:spPr>
              <a:xfrm flipH="1" flipV="1">
                <a:off x="1027374" y="1964023"/>
                <a:ext cx="336606" cy="390557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46">
                <a:extLst>
                  <a:ext uri="{FF2B5EF4-FFF2-40B4-BE49-F238E27FC236}">
                    <a16:creationId xmlns:a16="http://schemas.microsoft.com/office/drawing/2014/main" id="{2684F68F-1B54-362E-217F-07146CC42F9D}"/>
                  </a:ext>
                </a:extLst>
              </p:cNvPr>
              <p:cNvCxnSpPr>
                <a:cxnSpLocks/>
                <a:stCxn id="12" idx="3"/>
                <a:endCxn id="11" idx="7"/>
              </p:cNvCxnSpPr>
              <p:nvPr/>
            </p:nvCxnSpPr>
            <p:spPr>
              <a:xfrm flipH="1">
                <a:off x="1526582" y="2073165"/>
                <a:ext cx="132309" cy="216758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47">
                <a:extLst>
                  <a:ext uri="{FF2B5EF4-FFF2-40B4-BE49-F238E27FC236}">
                    <a16:creationId xmlns:a16="http://schemas.microsoft.com/office/drawing/2014/main" id="{97E43757-8411-28BD-DFB4-19B1DD185A74}"/>
                  </a:ext>
                </a:extLst>
              </p:cNvPr>
              <p:cNvCxnSpPr>
                <a:cxnSpLocks/>
                <a:stCxn id="15" idx="2"/>
                <a:endCxn id="12" idx="6"/>
              </p:cNvCxnSpPr>
              <p:nvPr/>
            </p:nvCxnSpPr>
            <p:spPr>
              <a:xfrm flipH="1">
                <a:off x="1823316" y="1845978"/>
                <a:ext cx="329856" cy="163087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48">
                <a:extLst>
                  <a:ext uri="{FF2B5EF4-FFF2-40B4-BE49-F238E27FC236}">
                    <a16:creationId xmlns:a16="http://schemas.microsoft.com/office/drawing/2014/main" id="{CE4F662D-9BFF-5366-DD08-E3DDFA4DED2C}"/>
                  </a:ext>
                </a:extLst>
              </p:cNvPr>
              <p:cNvCxnSpPr>
                <a:cxnSpLocks/>
                <a:stCxn id="13" idx="1"/>
                <a:endCxn id="11" idx="5"/>
              </p:cNvCxnSpPr>
              <p:nvPr/>
            </p:nvCxnSpPr>
            <p:spPr>
              <a:xfrm flipH="1" flipV="1">
                <a:off x="1526582" y="2419238"/>
                <a:ext cx="263768" cy="34424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49">
                <a:extLst>
                  <a:ext uri="{FF2B5EF4-FFF2-40B4-BE49-F238E27FC236}">
                    <a16:creationId xmlns:a16="http://schemas.microsoft.com/office/drawing/2014/main" id="{099BAF1E-7C7C-FB20-47CC-7931070C9292}"/>
                  </a:ext>
                </a:extLst>
              </p:cNvPr>
              <p:cNvCxnSpPr>
                <a:cxnSpLocks/>
                <a:stCxn id="11" idx="3"/>
                <a:endCxn id="14" idx="7"/>
              </p:cNvCxnSpPr>
              <p:nvPr/>
            </p:nvCxnSpPr>
            <p:spPr>
              <a:xfrm flipH="1">
                <a:off x="1140734" y="2419238"/>
                <a:ext cx="251144" cy="572548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0">
                <a:extLst>
                  <a:ext uri="{FF2B5EF4-FFF2-40B4-BE49-F238E27FC236}">
                    <a16:creationId xmlns:a16="http://schemas.microsoft.com/office/drawing/2014/main" id="{C0E40E04-F5F4-62F1-D554-CD25437C58A6}"/>
                  </a:ext>
                </a:extLst>
              </p:cNvPr>
              <p:cNvCxnSpPr>
                <a:cxnSpLocks/>
                <a:stCxn id="13" idx="6"/>
                <a:endCxn id="18" idx="3"/>
              </p:cNvCxnSpPr>
              <p:nvPr/>
            </p:nvCxnSpPr>
            <p:spPr>
              <a:xfrm flipV="1">
                <a:off x="1965960" y="2552283"/>
                <a:ext cx="424170" cy="278547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1">
                <a:extLst>
                  <a:ext uri="{FF2B5EF4-FFF2-40B4-BE49-F238E27FC236}">
                    <a16:creationId xmlns:a16="http://schemas.microsoft.com/office/drawing/2014/main" id="{7DC0E6D5-80D7-3932-D2CD-CC7CE61A537F}"/>
                  </a:ext>
                </a:extLst>
              </p:cNvPr>
              <p:cNvCxnSpPr>
                <a:cxnSpLocks/>
                <a:stCxn id="13" idx="5"/>
                <a:endCxn id="17" idx="2"/>
              </p:cNvCxnSpPr>
              <p:nvPr/>
            </p:nvCxnSpPr>
            <p:spPr>
              <a:xfrm>
                <a:off x="1935830" y="2898182"/>
                <a:ext cx="342550" cy="339412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35">
              <a:extLst>
                <a:ext uri="{FF2B5EF4-FFF2-40B4-BE49-F238E27FC236}">
                  <a16:creationId xmlns:a16="http://schemas.microsoft.com/office/drawing/2014/main" id="{021F8765-C006-0AA0-F237-AA2360531EDA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262868" y="3452124"/>
              <a:ext cx="1574501" cy="265009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6">
              <a:extLst>
                <a:ext uri="{FF2B5EF4-FFF2-40B4-BE49-F238E27FC236}">
                  <a16:creationId xmlns:a16="http://schemas.microsoft.com/office/drawing/2014/main" id="{43D2FD6F-D850-676C-BE09-6E462865047D}"/>
                </a:ext>
              </a:extLst>
            </p:cNvPr>
            <p:cNvCxnSpPr>
              <a:stCxn id="14" idx="6"/>
              <a:endCxn id="13" idx="2"/>
            </p:cNvCxnSpPr>
            <p:nvPr/>
          </p:nvCxnSpPr>
          <p:spPr>
            <a:xfrm flipV="1">
              <a:off x="1262868" y="3122067"/>
              <a:ext cx="839340" cy="330057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341FFF77-9083-2AE2-3F4F-47150BFEE2E6}"/>
              </a:ext>
            </a:extLst>
          </p:cNvPr>
          <p:cNvSpPr txBox="1"/>
          <p:nvPr/>
        </p:nvSpPr>
        <p:spPr>
          <a:xfrm>
            <a:off x="469900" y="293368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Experiments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AD833A-3611-E87D-7BF0-9359D3FDCAB9}"/>
              </a:ext>
            </a:extLst>
          </p:cNvPr>
          <p:cNvSpPr txBox="1"/>
          <p:nvPr/>
        </p:nvSpPr>
        <p:spPr>
          <a:xfrm>
            <a:off x="1549341" y="1904665"/>
            <a:ext cx="81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Node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" name="Straight Arrow Connector 52">
            <a:extLst>
              <a:ext uri="{FF2B5EF4-FFF2-40B4-BE49-F238E27FC236}">
                <a16:creationId xmlns:a16="http://schemas.microsoft.com/office/drawing/2014/main" id="{EC194268-E18B-959B-26E8-331F4E7E0AAB}"/>
              </a:ext>
            </a:extLst>
          </p:cNvPr>
          <p:cNvCxnSpPr>
            <a:cxnSpLocks/>
          </p:cNvCxnSpPr>
          <p:nvPr/>
        </p:nvCxnSpPr>
        <p:spPr>
          <a:xfrm flipV="1">
            <a:off x="2246920" y="2218751"/>
            <a:ext cx="1426210" cy="5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59A34CB-FA68-6F75-138F-C03C71926490}"/>
                  </a:ext>
                </a:extLst>
              </p:cNvPr>
              <p:cNvSpPr txBox="1"/>
              <p:nvPr/>
            </p:nvSpPr>
            <p:spPr>
              <a:xfrm>
                <a:off x="2361120" y="1789866"/>
                <a:ext cx="119781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𝑓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: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𝑢</m:t>
                      </m:r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→</m:t>
                      </m:r>
                      <m:sSup>
                        <m:sSup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59A34CB-FA68-6F75-138F-C03C71926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120" y="1789866"/>
                <a:ext cx="1197810" cy="374270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E4E2AEBB-9DA9-2224-B694-77B08D354A04}"/>
              </a:ext>
            </a:extLst>
          </p:cNvPr>
          <p:cNvGrpSpPr/>
          <p:nvPr/>
        </p:nvGrpSpPr>
        <p:grpSpPr>
          <a:xfrm>
            <a:off x="3820450" y="2110327"/>
            <a:ext cx="1240649" cy="216848"/>
            <a:chOff x="3992880" y="1727770"/>
            <a:chExt cx="1240649" cy="216848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47D7794-34EF-DD52-962A-57B83CAD03C3}"/>
                </a:ext>
              </a:extLst>
            </p:cNvPr>
            <p:cNvSpPr/>
            <p:nvPr/>
          </p:nvSpPr>
          <p:spPr>
            <a:xfrm>
              <a:off x="3992880" y="1727770"/>
              <a:ext cx="173473" cy="21684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3213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4BABE0A-D49A-A4F5-4D3D-6C9C8AA7FF88}"/>
                </a:ext>
              </a:extLst>
            </p:cNvPr>
            <p:cNvSpPr/>
            <p:nvPr/>
          </p:nvSpPr>
          <p:spPr>
            <a:xfrm>
              <a:off x="4206616" y="1727770"/>
              <a:ext cx="173473" cy="21684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3213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42669DD-2C98-3A0A-6801-A30817C20E0C}"/>
                </a:ext>
              </a:extLst>
            </p:cNvPr>
            <p:cNvSpPr/>
            <p:nvPr/>
          </p:nvSpPr>
          <p:spPr>
            <a:xfrm>
              <a:off x="4417527" y="1727770"/>
              <a:ext cx="173473" cy="21684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3213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331017A-FC7E-719E-B6D7-1E3A8B1CFF53}"/>
                </a:ext>
              </a:extLst>
            </p:cNvPr>
            <p:cNvSpPr/>
            <p:nvPr/>
          </p:nvSpPr>
          <p:spPr>
            <a:xfrm>
              <a:off x="4631263" y="1727770"/>
              <a:ext cx="173473" cy="21684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3213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E8B263A-02CD-D2B8-213A-DC56F9A05B90}"/>
                </a:ext>
              </a:extLst>
            </p:cNvPr>
            <p:cNvSpPr/>
            <p:nvPr/>
          </p:nvSpPr>
          <p:spPr>
            <a:xfrm>
              <a:off x="4846320" y="1727770"/>
              <a:ext cx="173473" cy="21684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3213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315E0F5-8461-A36A-ED48-58740A2187F9}"/>
                </a:ext>
              </a:extLst>
            </p:cNvPr>
            <p:cNvSpPr/>
            <p:nvPr/>
          </p:nvSpPr>
          <p:spPr>
            <a:xfrm>
              <a:off x="5060056" y="1727770"/>
              <a:ext cx="173473" cy="21684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3213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E98C1295-927E-300C-4C5F-9445B3E75A18}"/>
              </a:ext>
            </a:extLst>
          </p:cNvPr>
          <p:cNvSpPr txBox="1"/>
          <p:nvPr/>
        </p:nvSpPr>
        <p:spPr>
          <a:xfrm>
            <a:off x="4058105" y="1740995"/>
            <a:ext cx="106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Vector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右大括号 57">
            <a:extLst>
              <a:ext uri="{FF2B5EF4-FFF2-40B4-BE49-F238E27FC236}">
                <a16:creationId xmlns:a16="http://schemas.microsoft.com/office/drawing/2014/main" id="{408AFFD8-A243-B1A5-EB6F-0FF017E66D5C}"/>
              </a:ext>
            </a:extLst>
          </p:cNvPr>
          <p:cNvSpPr/>
          <p:nvPr/>
        </p:nvSpPr>
        <p:spPr>
          <a:xfrm rot="5400000">
            <a:off x="4372543" y="1880873"/>
            <a:ext cx="136461" cy="124064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12025230-F9A9-6F51-F105-9E623C98A123}"/>
                  </a:ext>
                </a:extLst>
              </p:cNvPr>
              <p:cNvSpPr txBox="1"/>
              <p:nvPr/>
            </p:nvSpPr>
            <p:spPr>
              <a:xfrm>
                <a:off x="3383863" y="2589289"/>
                <a:ext cx="2149940" cy="773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Sufficient semantic information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12025230-F9A9-6F51-F105-9E623C98A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63" y="2589289"/>
                <a:ext cx="2149940" cy="773866"/>
              </a:xfrm>
              <a:prstGeom prst="rect">
                <a:avLst/>
              </a:prstGeom>
              <a:blipFill>
                <a:blip r:embed="rId4"/>
                <a:stretch>
                  <a:fillRect b="-7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>
            <a:extLst>
              <a:ext uri="{FF2B5EF4-FFF2-40B4-BE49-F238E27FC236}">
                <a16:creationId xmlns:a16="http://schemas.microsoft.com/office/drawing/2014/main" id="{BDA0CADB-35DB-10A5-0D26-D33509C64FA4}"/>
              </a:ext>
            </a:extLst>
          </p:cNvPr>
          <p:cNvSpPr txBox="1"/>
          <p:nvPr/>
        </p:nvSpPr>
        <p:spPr>
          <a:xfrm>
            <a:off x="6085940" y="2159447"/>
            <a:ext cx="26834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Node classification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Link prediction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Graph classification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Anomalous node detection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Clustering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….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D40E43D-ACA0-8304-52EC-ECAEABF302DD}"/>
              </a:ext>
            </a:extLst>
          </p:cNvPr>
          <p:cNvSpPr txBox="1"/>
          <p:nvPr/>
        </p:nvSpPr>
        <p:spPr>
          <a:xfrm>
            <a:off x="6338266" y="1752240"/>
            <a:ext cx="226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Downstream Tasks</a:t>
            </a:r>
          </a:p>
        </p:txBody>
      </p:sp>
      <p:sp>
        <p:nvSpPr>
          <p:cNvPr id="67" name="箭头: 右 66">
            <a:extLst>
              <a:ext uri="{FF2B5EF4-FFF2-40B4-BE49-F238E27FC236}">
                <a16:creationId xmlns:a16="http://schemas.microsoft.com/office/drawing/2014/main" id="{E2033547-864D-522F-CBAA-F223625F32B6}"/>
              </a:ext>
            </a:extLst>
          </p:cNvPr>
          <p:cNvSpPr/>
          <p:nvPr/>
        </p:nvSpPr>
        <p:spPr>
          <a:xfrm>
            <a:off x="5366221" y="2477084"/>
            <a:ext cx="608340" cy="34451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32138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CA97A1-B434-32D0-D747-4C777DE91032}"/>
              </a:ext>
            </a:extLst>
          </p:cNvPr>
          <p:cNvSpPr txBox="1"/>
          <p:nvPr/>
        </p:nvSpPr>
        <p:spPr>
          <a:xfrm>
            <a:off x="7201173" y="3057565"/>
            <a:ext cx="2630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Homophily community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structural equivalence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7184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15599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Game of Thrones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pic>
        <p:nvPicPr>
          <p:cNvPr id="2050" name="Picture 2" descr="A Game of Thrones-Chapter 67 - A Wiki of Ice and Fire">
            <a:extLst>
              <a:ext uri="{FF2B5EF4-FFF2-40B4-BE49-F238E27FC236}">
                <a16:creationId xmlns:a16="http://schemas.microsoft.com/office/drawing/2014/main" id="{62513404-0E8C-617B-1507-B7C335C12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" y="665480"/>
            <a:ext cx="2777047" cy="423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D9133AE-0FC1-A265-5886-B194490B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0"/>
            <a:ext cx="2571750" cy="5143500"/>
          </a:xfrm>
          <a:prstGeom prst="rect">
            <a:avLst/>
          </a:prstGeom>
        </p:spPr>
      </p:pic>
      <p:pic>
        <p:nvPicPr>
          <p:cNvPr id="2052" name="Picture 4" descr="25 years of minis and counting: ASOIAF: our second map based campaign ...">
            <a:extLst>
              <a:ext uri="{FF2B5EF4-FFF2-40B4-BE49-F238E27FC236}">
                <a16:creationId xmlns:a16="http://schemas.microsoft.com/office/drawing/2014/main" id="{F057C693-A255-7433-9195-811211A95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0"/>
            <a:ext cx="34480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0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07508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From Book to Network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pic>
        <p:nvPicPr>
          <p:cNvPr id="1026" name="Picture 2" descr="创建边缘">
            <a:extLst>
              <a:ext uri="{FF2B5EF4-FFF2-40B4-BE49-F238E27FC236}">
                <a16:creationId xmlns:a16="http://schemas.microsoft.com/office/drawing/2014/main" id="{585A74B0-DF7D-EEC5-A8FE-5378E843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6900" y="858203"/>
            <a:ext cx="37719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9E1009-F516-5350-5718-6CBED61644E7}"/>
              </a:ext>
            </a:extLst>
          </p:cNvPr>
          <p:cNvSpPr txBox="1"/>
          <p:nvPr/>
        </p:nvSpPr>
        <p:spPr>
          <a:xfrm>
            <a:off x="251460" y="3888750"/>
            <a:ext cx="541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herit"/>
                <a:cs typeface="Arial"/>
                <a:sym typeface="Arial"/>
              </a:rPr>
              <a:t>Link two characters each time their names appear within 15 words.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herit"/>
              <a:cs typeface="Arial"/>
              <a:sym typeface="Arial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DA58138-2FCC-257E-1B38-E6F2FF18E36E}"/>
              </a:ext>
            </a:extLst>
          </p:cNvPr>
          <p:cNvGraphicFramePr>
            <a:graphicFrameLocks noGrp="1"/>
          </p:cNvGraphicFramePr>
          <p:nvPr/>
        </p:nvGraphicFramePr>
        <p:xfrm>
          <a:off x="3799438" y="1163552"/>
          <a:ext cx="5187081" cy="2486507"/>
        </p:xfrm>
        <a:graphic>
          <a:graphicData uri="http://schemas.openxmlformats.org/drawingml/2006/table">
            <a:tbl>
              <a:tblPr/>
              <a:tblGrid>
                <a:gridCol w="1729027">
                  <a:extLst>
                    <a:ext uri="{9D8B030D-6E8A-4147-A177-3AD203B41FA5}">
                      <a16:colId xmlns:a16="http://schemas.microsoft.com/office/drawing/2014/main" val="1531821135"/>
                    </a:ext>
                  </a:extLst>
                </a:gridCol>
                <a:gridCol w="1729027">
                  <a:extLst>
                    <a:ext uri="{9D8B030D-6E8A-4147-A177-3AD203B41FA5}">
                      <a16:colId xmlns:a16="http://schemas.microsoft.com/office/drawing/2014/main" val="1081316831"/>
                    </a:ext>
                  </a:extLst>
                </a:gridCol>
                <a:gridCol w="1729027">
                  <a:extLst>
                    <a:ext uri="{9D8B030D-6E8A-4147-A177-3AD203B41FA5}">
                      <a16:colId xmlns:a16="http://schemas.microsoft.com/office/drawing/2014/main" val="1042976145"/>
                    </a:ext>
                  </a:extLst>
                </a:gridCol>
              </a:tblGrid>
              <a:tr h="427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Source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Target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weight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192774"/>
                  </a:ext>
                </a:extLst>
              </a:tr>
              <a:tr h="40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Addam-Marbrand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Jaime-Lannister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806142"/>
                  </a:ext>
                </a:extLst>
              </a:tr>
              <a:tr h="40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Addam-Marbrand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Tywin-Lannister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70245"/>
                  </a:ext>
                </a:extLst>
              </a:tr>
              <a:tr h="40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Aegon-I-Targaryen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Daenerys-Targaryen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283323"/>
                  </a:ext>
                </a:extLst>
              </a:tr>
              <a:tr h="40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Aegon-I-Targaryen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Eddard-Stark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45086"/>
                  </a:ext>
                </a:extLst>
              </a:tr>
              <a:tr h="440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5320" marR="5320" marT="53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20110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0C2480C-A156-7EB2-F266-BE518A2333C8}"/>
              </a:ext>
            </a:extLst>
          </p:cNvPr>
          <p:cNvSpPr txBox="1"/>
          <p:nvPr/>
        </p:nvSpPr>
        <p:spPr>
          <a:xfrm>
            <a:off x="7191676" y="3686999"/>
            <a:ext cx="2490096" cy="535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"/>
                <a:sym typeface="Arial"/>
              </a:rPr>
              <a:t>Number of nodes: 187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"/>
                <a:sym typeface="Arial"/>
              </a:rPr>
              <a:t>Number of edges: 684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AE42FB-11A5-EA2F-284C-E383E1AB5127}"/>
              </a:ext>
            </a:extLst>
          </p:cNvPr>
          <p:cNvSpPr txBox="1"/>
          <p:nvPr/>
        </p:nvSpPr>
        <p:spPr>
          <a:xfrm>
            <a:off x="5969002" y="686640"/>
            <a:ext cx="115823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Data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94501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22FBC1-8F65-52BC-56F1-86B9512B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521" y="-320643"/>
            <a:ext cx="6246862" cy="58358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Pre-processing-visualize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AB537-D57C-ACA6-2257-149C49F6D63B}"/>
              </a:ext>
            </a:extLst>
          </p:cNvPr>
          <p:cNvSpPr txBox="1"/>
          <p:nvPr/>
        </p:nvSpPr>
        <p:spPr>
          <a:xfrm>
            <a:off x="469900" y="1215264"/>
            <a:ext cx="3401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Import unweighted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nx.spring_layout(G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)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4467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22FBC1-8F65-52BC-56F1-86B9512B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521" y="-320643"/>
            <a:ext cx="6246862" cy="58358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6145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Processing-DFS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AB537-D57C-ACA6-2257-149C49F6D63B}"/>
              </a:ext>
            </a:extLst>
          </p:cNvPr>
          <p:cNvSpPr txBox="1"/>
          <p:nvPr/>
        </p:nvSpPr>
        <p:spPr>
          <a:xfrm>
            <a:off x="469899" y="1048124"/>
            <a:ext cx="649879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Node2Vec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(G,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dimensions=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32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p=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5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,     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q=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0.5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,   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walk_length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10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,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num_walks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600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,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workers=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4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DFS depth-first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4125772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D7AFC47-71EE-C13E-F482-91AD837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20" y="2101748"/>
            <a:ext cx="3353000" cy="31147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B3A632-2716-7B61-FB12-0B27983C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20" y="-320645"/>
            <a:ext cx="6246861" cy="58358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Processing-DFS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AB537-D57C-ACA6-2257-149C49F6D63B}"/>
              </a:ext>
            </a:extLst>
          </p:cNvPr>
          <p:cNvSpPr txBox="1"/>
          <p:nvPr/>
        </p:nvSpPr>
        <p:spPr>
          <a:xfrm>
            <a:off x="469899" y="1048124"/>
            <a:ext cx="649879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DFS depth-first search,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/>
                <a:cs typeface="Arial"/>
                <a:sym typeface="Arial"/>
              </a:rPr>
              <a:t>find </a:t>
            </a:r>
            <a:r>
              <a:rPr lang="en-US" altLang="zh-CN" sz="1800" dirty="0">
                <a:solidFill>
                  <a:srgbClr val="FFC000"/>
                </a:solidFill>
                <a:latin typeface="Arial Rounded MT Bold"/>
              </a:rPr>
              <a:t>homogeneous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/>
                <a:cs typeface="Arial"/>
                <a:sym typeface="Arial"/>
              </a:rPr>
              <a:t> communities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Rounded MT Bold"/>
              <a:cs typeface="Arial"/>
              <a:sym typeface="Arial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DFDCD90-5AD7-F95D-F0B4-59746842A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99" y="1835551"/>
            <a:ext cx="3721102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array([-0.36179334, -0.11370167,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…</a:t>
            </a: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,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          </a:t>
            </a: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0.05198546], dtype=float32) 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A8A010D-D974-B1E5-6DE1-58A26F072598}"/>
              </a:ext>
            </a:extLst>
          </p:cNvPr>
          <p:cNvSpPr/>
          <p:nvPr/>
        </p:nvSpPr>
        <p:spPr>
          <a:xfrm rot="17602199">
            <a:off x="121884" y="2392926"/>
            <a:ext cx="901051" cy="41108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 err="1">
                <a:ln>
                  <a:noFill/>
                </a:ln>
                <a:solidFill>
                  <a:srgbClr val="03213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emmbading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032138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D326CB-1786-5F61-3C0C-2BCB650FC6A7}"/>
              </a:ext>
            </a:extLst>
          </p:cNvPr>
          <p:cNvSpPr txBox="1"/>
          <p:nvPr/>
        </p:nvSpPr>
        <p:spPr>
          <a:xfrm>
            <a:off x="1324342" y="4281816"/>
            <a:ext cx="540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Arial Rounded MT Bold" panose="020F0704030504030204" pitchFamily="34" charset="0"/>
              </a:rPr>
              <a:t>passes through an average of </a:t>
            </a:r>
            <a:r>
              <a:rPr lang="en-US" altLang="zh-CN" sz="1800" dirty="0">
                <a:solidFill>
                  <a:srgbClr val="FFC000"/>
                </a:solidFill>
                <a:latin typeface="Arial Rounded MT Bold" panose="020F0704030504030204" pitchFamily="34" charset="0"/>
              </a:rPr>
              <a:t>9.12 </a:t>
            </a:r>
            <a:r>
              <a:rPr lang="en-US" altLang="zh-CN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different nodes</a:t>
            </a:r>
            <a:endParaRPr lang="zh-CN" alt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84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BECBEE-5190-8D5B-F223-165145E9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521" y="-320644"/>
            <a:ext cx="6246862" cy="58358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Processing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AB537-D57C-ACA6-2257-149C49F6D63B}"/>
              </a:ext>
            </a:extLst>
          </p:cNvPr>
          <p:cNvSpPr txBox="1"/>
          <p:nvPr/>
        </p:nvSpPr>
        <p:spPr>
          <a:xfrm>
            <a:off x="469899" y="1133984"/>
            <a:ext cx="6498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Kmeans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clustering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n_clusters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4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1242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BBA148-4811-0256-D614-92060C6B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521" y="-320645"/>
            <a:ext cx="6246862" cy="58358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Post-processing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AB537-D57C-ACA6-2257-149C49F6D63B}"/>
              </a:ext>
            </a:extLst>
          </p:cNvPr>
          <p:cNvSpPr txBox="1"/>
          <p:nvPr/>
        </p:nvSpPr>
        <p:spPr>
          <a:xfrm>
            <a:off x="469899" y="1133984"/>
            <a:ext cx="64987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Kmeans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clustering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n_clusters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Consider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weights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between nodes</a:t>
            </a:r>
          </a:p>
        </p:txBody>
      </p:sp>
    </p:spTree>
    <p:extLst>
      <p:ext uri="{BB962C8B-B14F-4D97-AF65-F5344CB8AC3E}">
        <p14:creationId xmlns:p14="http://schemas.microsoft.com/office/powerpoint/2010/main" val="315097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EMBEDDING</a:t>
            </a:r>
            <a:endParaRPr dirty="0"/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4865EE-8F5A-54AF-2D19-8BFB6B40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521" y="-320646"/>
            <a:ext cx="6246862" cy="58358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Post-processing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AB537-D57C-ACA6-2257-149C49F6D63B}"/>
              </a:ext>
            </a:extLst>
          </p:cNvPr>
          <p:cNvSpPr txBox="1"/>
          <p:nvPr/>
        </p:nvSpPr>
        <p:spPr>
          <a:xfrm>
            <a:off x="469899" y="1133984"/>
            <a:ext cx="6498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visualize the weights</a:t>
            </a:r>
          </a:p>
        </p:txBody>
      </p:sp>
    </p:spTree>
    <p:extLst>
      <p:ext uri="{BB962C8B-B14F-4D97-AF65-F5344CB8AC3E}">
        <p14:creationId xmlns:p14="http://schemas.microsoft.com/office/powerpoint/2010/main" val="4280869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FCFAEED-402E-C530-69B4-BE86A9339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521" y="-320647"/>
            <a:ext cx="6246862" cy="58358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Post-processing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AB537-D57C-ACA6-2257-149C49F6D63B}"/>
              </a:ext>
            </a:extLst>
          </p:cNvPr>
          <p:cNvSpPr txBox="1"/>
          <p:nvPr/>
        </p:nvSpPr>
        <p:spPr>
          <a:xfrm>
            <a:off x="469899" y="1133984"/>
            <a:ext cx="64987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visualize the weights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Get rid of low-weights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characters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868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ECE195-3000-99F0-43EE-3BDD28A7C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521" y="-320648"/>
            <a:ext cx="6246862" cy="58358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Post-processing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AB537-D57C-ACA6-2257-149C49F6D63B}"/>
              </a:ext>
            </a:extLst>
          </p:cNvPr>
          <p:cNvSpPr txBox="1"/>
          <p:nvPr/>
        </p:nvSpPr>
        <p:spPr>
          <a:xfrm>
            <a:off x="469899" y="1133984"/>
            <a:ext cx="64987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visualize the weights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Get rid of low-weights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characters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Cut out some of the less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frequent connections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2939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ECE195-3000-99F0-43EE-3BDD28A7C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17" y="-346193"/>
            <a:ext cx="6246862" cy="58358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86E7AB-3ADF-5E78-C27C-06C08895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2" y="3459854"/>
            <a:ext cx="1200730" cy="11273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FA8BC3-D8C8-7B59-D71F-5A3C2975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49" y="675384"/>
            <a:ext cx="1292032" cy="10082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E51A25-164D-F19D-B538-ED12FDA5B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482" y="1405086"/>
            <a:ext cx="1049843" cy="6190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84C68E-373B-578C-4028-4600E0DD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478" y="3677272"/>
            <a:ext cx="1256591" cy="9806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84B7114-F882-517A-68C7-9638A0BC7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197" y="4135857"/>
            <a:ext cx="490443" cy="6964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51C7586-C4F2-5AA7-0F9A-DC46BE31F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482" y="3221320"/>
            <a:ext cx="1376867" cy="736223"/>
          </a:xfrm>
          <a:prstGeom prst="rect">
            <a:avLst/>
          </a:prstGeom>
        </p:spPr>
      </p:pic>
      <p:pic>
        <p:nvPicPr>
          <p:cNvPr id="4098" name="Picture 2" descr="ArtStation - GameOfThrones 7 - Dragonstone Mattepainting, Max Riess ...">
            <a:extLst>
              <a:ext uri="{FF2B5EF4-FFF2-40B4-BE49-F238E27FC236}">
                <a16:creationId xmlns:a16="http://schemas.microsoft.com/office/drawing/2014/main" id="{890DC896-A870-D1F5-76B8-34B8DD4A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55" y="2821828"/>
            <a:ext cx="1403380" cy="78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AEB6956-7388-4EDE-96B9-07F286AAA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4233" y="4114017"/>
            <a:ext cx="552367" cy="7000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1807AD4-52E8-8B70-D0F4-E0C0DD70F5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770" y="615057"/>
            <a:ext cx="1441499" cy="7903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A7CE9C9-743B-1B39-A38A-7BE8EB2AA7CA}"/>
              </a:ext>
            </a:extLst>
          </p:cNvPr>
          <p:cNvSpPr txBox="1"/>
          <p:nvPr/>
        </p:nvSpPr>
        <p:spPr>
          <a:xfrm>
            <a:off x="2267785" y="310941"/>
            <a:ext cx="13537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King’s Landing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6AFAB19-6EBB-1FD0-011D-74AED82316FA}"/>
              </a:ext>
            </a:extLst>
          </p:cNvPr>
          <p:cNvSpPr txBox="1"/>
          <p:nvPr/>
        </p:nvSpPr>
        <p:spPr>
          <a:xfrm>
            <a:off x="1454233" y="2934041"/>
            <a:ext cx="13537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The Wall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BE3E1B-45AB-A067-8501-926BA815AD0E}"/>
              </a:ext>
            </a:extLst>
          </p:cNvPr>
          <p:cNvSpPr txBox="1"/>
          <p:nvPr/>
        </p:nvSpPr>
        <p:spPr>
          <a:xfrm>
            <a:off x="5376745" y="2523311"/>
            <a:ext cx="13537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Winterfell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695C864-61E2-55AD-4DC8-A764504193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8440" y="-78576"/>
            <a:ext cx="1945912" cy="109457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C95782C-810B-C47D-CB1C-FDD4E8A9F8E1}"/>
              </a:ext>
            </a:extLst>
          </p:cNvPr>
          <p:cNvSpPr txBox="1"/>
          <p:nvPr/>
        </p:nvSpPr>
        <p:spPr>
          <a:xfrm>
            <a:off x="4850509" y="421468"/>
            <a:ext cx="13537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32138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Essos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032138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D4461E5-CB69-C6DA-171B-E481A7D28F1C}"/>
              </a:ext>
            </a:extLst>
          </p:cNvPr>
          <p:cNvSpPr txBox="1"/>
          <p:nvPr/>
        </p:nvSpPr>
        <p:spPr>
          <a:xfrm>
            <a:off x="3963708" y="815971"/>
            <a:ext cx="13537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Westeros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2FC1528-CF82-6CDD-C153-EB287EC010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5331" y="1385793"/>
            <a:ext cx="1080836" cy="719432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E7982D80-FABA-F42C-33E3-9C52920B51D9}"/>
              </a:ext>
            </a:extLst>
          </p:cNvPr>
          <p:cNvSpPr txBox="1"/>
          <p:nvPr/>
        </p:nvSpPr>
        <p:spPr>
          <a:xfrm>
            <a:off x="6574070" y="2142132"/>
            <a:ext cx="10452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Dothraki Sea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3710E867-3322-0456-D261-4C2775F303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6167" y="1330319"/>
            <a:ext cx="966104" cy="925201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5293533-3D31-9844-DA99-392808CC57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9200" y="2349530"/>
            <a:ext cx="444056" cy="5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7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762E1B0-386A-8DEB-EBA2-D6EC541B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250" y="590849"/>
            <a:ext cx="1370819" cy="13298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Test</a:t>
            </a:r>
            <a:r>
              <a:rPr kumimoji="0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                   # Find similar nodes of Jon-Snow node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847AD2-1B9C-8CE9-BDEA-5650F30C4F9D}"/>
              </a:ext>
            </a:extLst>
          </p:cNvPr>
          <p:cNvSpPr txBox="1"/>
          <p:nvPr/>
        </p:nvSpPr>
        <p:spPr>
          <a:xfrm>
            <a:off x="469899" y="827120"/>
            <a:ext cx="7470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&gt;&gt;&gt;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model.wv.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most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_vector(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Jon-Snow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) 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	</a:t>
            </a:r>
            <a:endParaRPr kumimoji="0" lang="zh-CN" altLang="en-US" sz="1400" b="0" i="1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dobe 黑体 Std R" panose="020B0400000000000000" pitchFamily="34" charset="-122"/>
              <a:ea typeface="Adobe 黑体 Std R" panose="020B0400000000000000" pitchFamily="34" charset="-122"/>
              <a:cs typeface="Arial"/>
              <a:sym typeface="Arial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672CA8-3A6F-73FE-82F4-F6C96E224171}"/>
              </a:ext>
            </a:extLst>
          </p:cNvPr>
          <p:cNvSpPr txBox="1"/>
          <p:nvPr/>
        </p:nvSpPr>
        <p:spPr>
          <a:xfrm>
            <a:off x="469899" y="1304667"/>
            <a:ext cx="9909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&lt;&lt;&lt;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anose="020B0400000000000000" pitchFamily="34" charset="-122"/>
              <a:ea typeface="Adobe 黑体 Std R" panose="020B0400000000000000" pitchFamily="34" charset="-122"/>
              <a:cs typeface="Arial"/>
              <a:sym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B477AC-4086-F7E2-60A7-D093AC1DE31F}"/>
              </a:ext>
            </a:extLst>
          </p:cNvPr>
          <p:cNvSpPr txBox="1"/>
          <p:nvPr/>
        </p:nvSpPr>
        <p:spPr>
          <a:xfrm>
            <a:off x="845820" y="1304667"/>
            <a:ext cx="67532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[(‘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Dareon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0.7889388203620911),     </a:t>
            </a:r>
            <a:r>
              <a:rPr kumimoji="0" lang="en-US" altLang="zh-CN" sz="1000" b="0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# Same group of recruits as Jon Snow.</a:t>
            </a:r>
            <a:endParaRPr kumimoji="0" lang="en-US" altLang="zh-CN" sz="1800" b="0" i="1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dobe 黑体 Std R" panose="020B0400000000000000" pitchFamily="34" charset="-122"/>
              <a:ea typeface="Adobe 黑体 Std R" panose="020B0400000000000000" pitchFamily="34" charset="-122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('Donal-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Noye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0.7577574849128723),</a:t>
            </a:r>
            <a:r>
              <a:rPr kumimoji="0" lang="en-US" altLang="zh-CN" sz="1000" b="0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# Night's Watch the blacksmith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Matthar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0.7506797313690186),        </a:t>
            </a:r>
            <a:r>
              <a:rPr kumimoji="0" lang="en-US" altLang="zh-CN" sz="1000" b="0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# Same group of recruits as Jon Snow.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anose="020B0400000000000000" pitchFamily="34" charset="-122"/>
              <a:ea typeface="Adobe 黑体 Std R" panose="020B0400000000000000" pitchFamily="34" charset="-122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Othor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0.740899384021759),               </a:t>
            </a:r>
            <a:r>
              <a:rPr kumimoji="0" lang="en-US" altLang="zh-CN" sz="1000" b="0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# Ranger of the Night's Watch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Dywen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0.73787921667099),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Rast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0.7340330481529236),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Hobb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0.7294636368751526),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Grenn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0.7205644249916077),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Albett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0.7146326303482056),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Todder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0.706096887588501)] 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anose="020B0400000000000000" pitchFamily="34" charset="-122"/>
              <a:ea typeface="Adobe 黑体 Std R" panose="020B0400000000000000" pitchFamily="34" charset="-122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36FF6B-DCCB-2E6B-6BEB-E6269FFE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070" y="0"/>
            <a:ext cx="1544930" cy="19206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55022B-62DC-7C85-E676-19E79031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586" y="2481390"/>
            <a:ext cx="2242414" cy="16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4942FC-5473-574A-AD6C-555FE8831410}"/>
              </a:ext>
            </a:extLst>
          </p:cNvPr>
          <p:cNvSpPr txBox="1"/>
          <p:nvPr/>
        </p:nvSpPr>
        <p:spPr>
          <a:xfrm>
            <a:off x="7807544" y="3811814"/>
            <a:ext cx="5639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Rast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8A7D6B-311E-3656-1933-7A8260C67096}"/>
              </a:ext>
            </a:extLst>
          </p:cNvPr>
          <p:cNvSpPr txBox="1"/>
          <p:nvPr/>
        </p:nvSpPr>
        <p:spPr>
          <a:xfrm>
            <a:off x="6573052" y="1635278"/>
            <a:ext cx="1026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Dareon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5389193-2417-527B-76B9-8543718A6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717" y="2224836"/>
            <a:ext cx="1764869" cy="21513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08768D2-EDA5-C6AF-3C3C-327CE794BDF5}"/>
              </a:ext>
            </a:extLst>
          </p:cNvPr>
          <p:cNvSpPr txBox="1"/>
          <p:nvPr/>
        </p:nvSpPr>
        <p:spPr>
          <a:xfrm>
            <a:off x="5736732" y="4003911"/>
            <a:ext cx="2070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Hobb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122126-3A12-E646-4CA5-6C4037F15E16}"/>
              </a:ext>
            </a:extLst>
          </p:cNvPr>
          <p:cNvSpPr txBox="1"/>
          <p:nvPr/>
        </p:nvSpPr>
        <p:spPr>
          <a:xfrm>
            <a:off x="7475034" y="2069016"/>
            <a:ext cx="12331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Bookman Old Style"/>
                <a:ea typeface="Adobe 黑体 Std R"/>
              </a:rPr>
              <a:t>Comrades</a:t>
            </a:r>
            <a:endParaRPr lang="zh-CN" altLang="en-US">
              <a:latin typeface="Bookman Old Styl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97F9C5-CF87-7A6C-4186-9EBB52CC3CEF}"/>
              </a:ext>
            </a:extLst>
          </p:cNvPr>
          <p:cNvSpPr txBox="1"/>
          <p:nvPr/>
        </p:nvSpPr>
        <p:spPr>
          <a:xfrm>
            <a:off x="1327924" y="4122699"/>
            <a:ext cx="3811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800">
                <a:solidFill>
                  <a:srgbClr val="FFC000"/>
                </a:solidFill>
                <a:latin typeface="Arial Rounded MT Bold"/>
              </a:rPr>
              <a:t>homogeneous communities</a:t>
            </a:r>
            <a:r>
              <a:rPr lang="zh-CN" sz="1800">
                <a:latin typeface="Arial Rounded MT Bold"/>
              </a:rPr>
              <a:t>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474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22FBC1-8F65-52BC-56F1-86B9512B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521" y="-320643"/>
            <a:ext cx="6246862" cy="58358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Processing-BFS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AB537-D57C-ACA6-2257-149C49F6D63B}"/>
              </a:ext>
            </a:extLst>
          </p:cNvPr>
          <p:cNvSpPr txBox="1"/>
          <p:nvPr/>
        </p:nvSpPr>
        <p:spPr>
          <a:xfrm>
            <a:off x="469899" y="1048124"/>
            <a:ext cx="649879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Node2Vec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(G,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dimensions=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32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p=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0.1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,     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q=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100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,   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walk_length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10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,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num_walks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600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,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workers=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4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BFS breadth-first search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80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95ACD0-6E7A-CE41-714D-CA8214C5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20" y="2101748"/>
            <a:ext cx="3353000" cy="31147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A5FB62-5AE8-51E8-01D4-304094C3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42" y="-320646"/>
            <a:ext cx="6246860" cy="58358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Processing-BFS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AB537-D57C-ACA6-2257-149C49F6D63B}"/>
              </a:ext>
            </a:extLst>
          </p:cNvPr>
          <p:cNvSpPr txBox="1"/>
          <p:nvPr/>
        </p:nvSpPr>
        <p:spPr>
          <a:xfrm>
            <a:off x="469899" y="1048124"/>
            <a:ext cx="6498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BFS breadth-first search,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find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structural equivalence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DFDCD90-5AD7-F95D-F0B4-59746842A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99" y="1835551"/>
            <a:ext cx="3721102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array([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 0.31407943,  0.24742755</a:t>
            </a: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,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…</a:t>
            </a: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,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          -0.5104667</a:t>
            </a: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], dtype=float32) 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A8A010D-D974-B1E5-6DE1-58A26F072598}"/>
              </a:ext>
            </a:extLst>
          </p:cNvPr>
          <p:cNvSpPr/>
          <p:nvPr/>
        </p:nvSpPr>
        <p:spPr>
          <a:xfrm rot="20518808" flipV="1">
            <a:off x="207569" y="1970387"/>
            <a:ext cx="380854" cy="35353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032138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02C732-6F23-5A48-DCA1-60539A2C79E7}"/>
              </a:ext>
            </a:extLst>
          </p:cNvPr>
          <p:cNvSpPr txBox="1"/>
          <p:nvPr/>
        </p:nvSpPr>
        <p:spPr>
          <a:xfrm>
            <a:off x="952425" y="4347758"/>
            <a:ext cx="540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Arial Rounded MT Bold" panose="020F0704030504030204" pitchFamily="34" charset="0"/>
              </a:rPr>
              <a:t>passes through an average of </a:t>
            </a:r>
            <a:r>
              <a:rPr lang="en-US" altLang="zh-CN" sz="1800" dirty="0">
                <a:solidFill>
                  <a:srgbClr val="FFC000"/>
                </a:solidFill>
                <a:latin typeface="Arial Rounded MT Bold" panose="020F0704030504030204" pitchFamily="34" charset="0"/>
              </a:rPr>
              <a:t>4.41 </a:t>
            </a:r>
            <a:r>
              <a:rPr lang="en-US" altLang="zh-CN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different nodes</a:t>
            </a:r>
            <a:endParaRPr lang="zh-CN" alt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55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FD6D704-558A-D387-FCD8-FDBFC12C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09" y="-320647"/>
            <a:ext cx="6246862" cy="58358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Post-processing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AB537-D57C-ACA6-2257-149C49F6D63B}"/>
              </a:ext>
            </a:extLst>
          </p:cNvPr>
          <p:cNvSpPr txBox="1"/>
          <p:nvPr/>
        </p:nvSpPr>
        <p:spPr>
          <a:xfrm>
            <a:off x="469899" y="1048124"/>
            <a:ext cx="6498791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Kmeans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clustering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/>
                <a:cs typeface="Arial"/>
                <a:sym typeface="Arial"/>
              </a:rPr>
              <a:t>n_clusters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/>
                <a:cs typeface="Arial"/>
                <a:sym typeface="Arial"/>
              </a:rPr>
              <a:t>=</a:t>
            </a:r>
            <a:r>
              <a:rPr lang="en-US" altLang="zh-CN" sz="1800" dirty="0">
                <a:solidFill>
                  <a:srgbClr val="FFC000"/>
                </a:solidFill>
                <a:latin typeface="Arial Rounded MT Bold"/>
              </a:rPr>
              <a:t>6</a:t>
            </a:r>
            <a:endParaRPr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Rounded MT Bold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If we consider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weights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between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  <a:sym typeface="Arial"/>
            </a:endParaRPr>
          </a:p>
          <a:p>
            <a:pPr>
              <a:defRPr/>
            </a:pPr>
            <a:r>
              <a:rPr lang="en-US" sz="1800" dirty="0">
                <a:solidFill>
                  <a:srgbClr val="FFFFFF"/>
                </a:solidFill>
                <a:latin typeface="Arial Rounded MT Bold"/>
              </a:rPr>
              <a:t>Nodes are classified by structure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411174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6198DE-2F57-6E8D-4711-90DD3EEE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389" y="2004132"/>
            <a:ext cx="1979714" cy="22416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F4E0AF-6F79-C0D9-97B8-D04EC8924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88" r="17515"/>
          <a:stretch/>
        </p:blipFill>
        <p:spPr>
          <a:xfrm>
            <a:off x="6009848" y="0"/>
            <a:ext cx="1584102" cy="20520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9900" y="241852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Test</a:t>
            </a:r>
            <a:r>
              <a:rPr kumimoji="0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                   # Find similar nodes of Jon-Snow node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Montserrat Black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847AD2-1B9C-8CE9-BDEA-5650F30C4F9D}"/>
              </a:ext>
            </a:extLst>
          </p:cNvPr>
          <p:cNvSpPr txBox="1"/>
          <p:nvPr/>
        </p:nvSpPr>
        <p:spPr>
          <a:xfrm>
            <a:off x="469899" y="827120"/>
            <a:ext cx="3797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&gt;&gt;&gt;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model.wv.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most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_vector(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Jon-Snow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) 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	</a:t>
            </a:r>
            <a:endParaRPr kumimoji="0" lang="zh-CN" altLang="en-US" sz="1400" b="0" i="1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dobe 黑体 Std R" panose="020B0400000000000000" pitchFamily="34" charset="-122"/>
              <a:ea typeface="Adobe 黑体 Std R" panose="020B0400000000000000" pitchFamily="34" charset="-122"/>
              <a:cs typeface="Arial"/>
              <a:sym typeface="Arial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672CA8-3A6F-73FE-82F4-F6C96E224171}"/>
              </a:ext>
            </a:extLst>
          </p:cNvPr>
          <p:cNvSpPr txBox="1"/>
          <p:nvPr/>
        </p:nvSpPr>
        <p:spPr>
          <a:xfrm>
            <a:off x="469899" y="1304667"/>
            <a:ext cx="9909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&lt;&lt;&lt;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anose="020B0400000000000000" pitchFamily="34" charset="-122"/>
              <a:ea typeface="Adobe 黑体 Std R" panose="020B0400000000000000" pitchFamily="34" charset="-122"/>
              <a:cs typeface="Arial"/>
              <a:sym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B477AC-4086-F7E2-60A7-D093AC1DE31F}"/>
              </a:ext>
            </a:extLst>
          </p:cNvPr>
          <p:cNvSpPr txBox="1"/>
          <p:nvPr/>
        </p:nvSpPr>
        <p:spPr>
          <a:xfrm>
            <a:off x="845821" y="1304667"/>
            <a:ext cx="73408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[('Alliser-Thorne', 0.6657752394676208), </a:t>
            </a:r>
            <a:r>
              <a:rPr kumimoji="0" lang="en-US" altLang="zh-CN" sz="1000" b="0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# master-at-arms at Castle Black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('Bowen-Marsh', 0.6607412695884705), </a:t>
            </a:r>
            <a:r>
              <a:rPr kumimoji="0" lang="en-US" altLang="zh-CN" sz="1000" b="0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#  First Steward at Castle Black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('Halder', 0.647807240486145),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Grenn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0.6452684998512268),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Chett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0.6423465609550476),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('Jeor-Mormont', 0.6395081877708435), </a:t>
            </a:r>
            <a:r>
              <a:rPr kumimoji="0" lang="en-US" altLang="zh-CN" sz="1000" b="0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# 997th Lord Commander of the Night's Watch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Pypar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0.6281514763832092),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('Samwell-Tarly', 0.6267001032829285),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Dareon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0.6214413046836853),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 ('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Hobb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黑体 Std R" panose="020B0400000000000000" pitchFamily="34" charset="-122"/>
                <a:ea typeface="Adobe 黑体 Std R" panose="020B0400000000000000" pitchFamily="34" charset="-122"/>
                <a:cs typeface="Arial"/>
                <a:sym typeface="Arial"/>
              </a:rPr>
              <a:t>', 0.6167237758636475)]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黑体 Std R" panose="020B0400000000000000" pitchFamily="34" charset="-122"/>
              <a:ea typeface="Adobe 黑体 Std R" panose="020B0400000000000000" pitchFamily="34" charset="-122"/>
              <a:cs typeface="Arial"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601E4E-449E-27F7-54FD-9A623DE0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950" y="1920662"/>
            <a:ext cx="1550050" cy="23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E6BB67-124B-D854-4E61-46B20FFF8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070" y="0"/>
            <a:ext cx="1544930" cy="19206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848DE7-AA20-3F8D-28A5-0A5B40FBC5D1}"/>
              </a:ext>
            </a:extLst>
          </p:cNvPr>
          <p:cNvSpPr txBox="1"/>
          <p:nvPr/>
        </p:nvSpPr>
        <p:spPr>
          <a:xfrm>
            <a:off x="1722863" y="40622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800">
                <a:solidFill>
                  <a:srgbClr val="FFC000"/>
                </a:solidFill>
                <a:latin typeface="Arial Rounded MT Bold"/>
              </a:rPr>
              <a:t>structural equivalence</a:t>
            </a:r>
            <a:r>
              <a:rPr lang="zh-CN" sz="1800">
                <a:latin typeface="Arial Rounded MT Bold"/>
              </a:rPr>
              <a:t>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85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5E6C8C6-62EA-47D3-6E4B-76B395C32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405" y="-152193"/>
            <a:ext cx="3089941" cy="28866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1314" y="267609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Evaluation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CCE722-530C-49FA-C27F-65E79ED26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1135"/>
            <a:ext cx="6030405" cy="3852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F4A868-BDA1-D70F-8AEF-29F0AC5F3EF9}"/>
                  </a:ext>
                </a:extLst>
              </p:cNvPr>
              <p:cNvSpPr txBox="1"/>
              <p:nvPr/>
            </p:nvSpPr>
            <p:spPr>
              <a:xfrm>
                <a:off x="407302" y="802455"/>
                <a:ext cx="5409466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FFFFFF"/>
                    </a:solidFill>
                    <a:latin typeface="Arial Rounded MT Bold" panose="020F0704030504030204" pitchFamily="34" charset="0"/>
                  </a:rPr>
                  <a:t>p=1, q=[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zh-CN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FFFFFF"/>
                    </a:solidFill>
                    <a:latin typeface="Arial Rounded MT Bold" panose="020F0704030504030204" pitchFamily="34" charset="0"/>
                  </a:rPr>
                  <a:t>]</a:t>
                </a:r>
                <a:endParaRPr lang="zh-CN" altLang="en-US" sz="1800" dirty="0">
                  <a:solidFill>
                    <a:srgbClr val="FFFFFF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F4A868-BDA1-D70F-8AEF-29F0AC5F3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02" y="802455"/>
                <a:ext cx="5409466" cy="379656"/>
              </a:xfrm>
              <a:prstGeom prst="rect">
                <a:avLst/>
              </a:prstGeom>
              <a:blipFill>
                <a:blip r:embed="rId4"/>
                <a:stretch>
                  <a:fillRect l="-1015" t="-8065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C9845DF-6214-810F-A0A6-325A52EFE88F}"/>
              </a:ext>
            </a:extLst>
          </p:cNvPr>
          <p:cNvSpPr txBox="1"/>
          <p:nvPr/>
        </p:nvSpPr>
        <p:spPr>
          <a:xfrm>
            <a:off x="2544254" y="725511"/>
            <a:ext cx="38477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Montserrat"/>
              </a:rPr>
              <a:t>Interpretation and validation of consistency within clusters of data.</a:t>
            </a:r>
            <a:endParaRPr lang="zh-CN" altLang="en-US" sz="1600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F7D674-E3FF-651C-A874-598C1D60E701}"/>
              </a:ext>
            </a:extLst>
          </p:cNvPr>
          <p:cNvSpPr txBox="1"/>
          <p:nvPr/>
        </p:nvSpPr>
        <p:spPr>
          <a:xfrm>
            <a:off x="6130115" y="2483883"/>
            <a:ext cx="2990231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Montserrat"/>
              </a:rPr>
              <a:t>The structural differentiation is not so obvious</a:t>
            </a:r>
            <a:endParaRPr lang="en-US" altLang="zh-CN" sz="1600" dirty="0">
              <a:solidFill>
                <a:schemeClr val="tx1"/>
              </a:solidFill>
              <a:latin typeface="Montserrat"/>
            </a:endParaRPr>
          </a:p>
          <a:p>
            <a:endParaRPr lang="en-US" altLang="zh-CN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  <a:p>
            <a:endParaRPr lang="en-US" altLang="zh-CN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Montserrat"/>
              </a:rPr>
              <a:t>Lead to </a:t>
            </a:r>
            <a:r>
              <a:rPr lang="zh-CN" altLang="en-US" sz="1600" dirty="0">
                <a:solidFill>
                  <a:schemeClr val="tx1"/>
                </a:solidFill>
                <a:latin typeface="Montserrat"/>
              </a:rPr>
              <a:t>the results tend to be stable when q&gt;&gt;p</a:t>
            </a:r>
          </a:p>
        </p:txBody>
      </p:sp>
    </p:spTree>
    <p:extLst>
      <p:ext uri="{BB962C8B-B14F-4D97-AF65-F5344CB8AC3E}">
        <p14:creationId xmlns:p14="http://schemas.microsoft.com/office/powerpoint/2010/main" val="344993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43"/>
          <p:cNvSpPr txBox="1">
            <a:spLocks noGrp="1"/>
          </p:cNvSpPr>
          <p:nvPr>
            <p:ph type="title"/>
          </p:nvPr>
        </p:nvSpPr>
        <p:spPr>
          <a:xfrm>
            <a:off x="334956" y="254245"/>
            <a:ext cx="76431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Understanding Graphs for Representation Learning</a:t>
            </a:r>
            <a:endParaRPr sz="2100" b="1" dirty="0"/>
          </a:p>
        </p:txBody>
      </p:sp>
      <p:sp>
        <p:nvSpPr>
          <p:cNvPr id="2" name="Google Shape;1443;p43">
            <a:extLst>
              <a:ext uri="{FF2B5EF4-FFF2-40B4-BE49-F238E27FC236}">
                <a16:creationId xmlns:a16="http://schemas.microsoft.com/office/drawing/2014/main" id="{B7E14587-A6D3-7F52-F859-28177DDD1A4E}"/>
              </a:ext>
            </a:extLst>
          </p:cNvPr>
          <p:cNvSpPr txBox="1">
            <a:spLocks/>
          </p:cNvSpPr>
          <p:nvPr/>
        </p:nvSpPr>
        <p:spPr>
          <a:xfrm>
            <a:off x="3613994" y="2093738"/>
            <a:ext cx="2240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dirty="0"/>
          </a:p>
        </p:txBody>
      </p:sp>
      <p:sp>
        <p:nvSpPr>
          <p:cNvPr id="1411" name="TextBox 1410">
            <a:extLst>
              <a:ext uri="{FF2B5EF4-FFF2-40B4-BE49-F238E27FC236}">
                <a16:creationId xmlns:a16="http://schemas.microsoft.com/office/drawing/2014/main" id="{90AE5AAE-98B3-ECCE-3349-B45E67F05845}"/>
              </a:ext>
            </a:extLst>
          </p:cNvPr>
          <p:cNvSpPr txBox="1"/>
          <p:nvPr/>
        </p:nvSpPr>
        <p:spPr>
          <a:xfrm>
            <a:off x="3216713" y="1163783"/>
            <a:ext cx="5418482" cy="300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anose="00000500000000000000" pitchFamily="2" charset="0"/>
              </a:rPr>
              <a:t>Visualizes relationships between the data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anose="00000500000000000000" pitchFamily="2" charset="0"/>
              </a:rPr>
              <a:t>Consists of: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Montserrat" panose="00000500000000000000" pitchFamily="2" charset="0"/>
              </a:rPr>
              <a:t>      1. Nodes: capture data as vectors</a:t>
            </a:r>
          </a:p>
          <a:p>
            <a:pPr lvl="2" algn="just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Montserrat" panose="00000500000000000000" pitchFamily="2" charset="0"/>
              </a:rPr>
              <a:t>      2. Edges: connect related nodes 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anose="00000500000000000000" pitchFamily="2" charset="0"/>
              </a:rPr>
              <a:t>Representation Learning extracts hidden features from the graph for complex analysis.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Montserrat" panose="00000500000000000000" pitchFamily="2" charset="0"/>
              </a:rPr>
              <a:t>e.g. link prediction, node classification, community detection.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748A91-E50B-786E-6C18-71768C5B981C}"/>
              </a:ext>
            </a:extLst>
          </p:cNvPr>
          <p:cNvGrpSpPr/>
          <p:nvPr/>
        </p:nvGrpSpPr>
        <p:grpSpPr>
          <a:xfrm>
            <a:off x="416707" y="1547532"/>
            <a:ext cx="2377874" cy="2237811"/>
            <a:chOff x="822526" y="1547532"/>
            <a:chExt cx="2377874" cy="223781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88466F5-3B19-2D7D-0C1C-F8E7FEC8EA2E}"/>
                </a:ext>
              </a:extLst>
            </p:cNvPr>
            <p:cNvGrpSpPr/>
            <p:nvPr/>
          </p:nvGrpSpPr>
          <p:grpSpPr>
            <a:xfrm>
              <a:off x="822526" y="1547532"/>
              <a:ext cx="2377874" cy="2237811"/>
              <a:chOff x="858268" y="1754538"/>
              <a:chExt cx="1675985" cy="1529682"/>
            </a:xfrm>
          </p:grpSpPr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103EAD5C-ED17-1F3E-4E58-C7C275E1A29F}"/>
                  </a:ext>
                </a:extLst>
              </p:cNvPr>
              <p:cNvSpPr/>
              <p:nvPr/>
            </p:nvSpPr>
            <p:spPr>
              <a:xfrm>
                <a:off x="1363980" y="2263140"/>
                <a:ext cx="190500" cy="182880"/>
              </a:xfrm>
              <a:prstGeom prst="flowChartConnector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8</a:t>
                </a:r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A4FF3FDF-D749-F3B3-9EFA-CDD63CE0D2DF}"/>
                  </a:ext>
                </a:extLst>
              </p:cNvPr>
              <p:cNvSpPr/>
              <p:nvPr/>
            </p:nvSpPr>
            <p:spPr>
              <a:xfrm>
                <a:off x="1630680" y="1918413"/>
                <a:ext cx="129540" cy="121920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2</a:t>
                </a:r>
              </a:p>
            </p:txBody>
          </p:sp>
          <p:sp>
            <p:nvSpPr>
              <p:cNvPr id="16" name="Flowchart: Connector 15">
                <a:extLst>
                  <a:ext uri="{FF2B5EF4-FFF2-40B4-BE49-F238E27FC236}">
                    <a16:creationId xmlns:a16="http://schemas.microsoft.com/office/drawing/2014/main" id="{9CF1B34C-5EBE-43AB-9294-B451559CBD62}"/>
                  </a:ext>
                </a:extLst>
              </p:cNvPr>
              <p:cNvSpPr/>
              <p:nvPr/>
            </p:nvSpPr>
            <p:spPr>
              <a:xfrm>
                <a:off x="1760220" y="2735580"/>
                <a:ext cx="205740" cy="190500"/>
              </a:xfrm>
              <a:prstGeom prst="flowChartConnector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7</a:t>
                </a:r>
              </a:p>
            </p:txBody>
          </p:sp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744D8A81-A702-BE5B-FB50-1763D0986EE2}"/>
                  </a:ext>
                </a:extLst>
              </p:cNvPr>
              <p:cNvSpPr/>
              <p:nvPr/>
            </p:nvSpPr>
            <p:spPr>
              <a:xfrm>
                <a:off x="978132" y="2965004"/>
                <a:ext cx="190500" cy="1828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6</a:t>
                </a:r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99FA0065-04AC-C755-4C2F-50B333CE9C40}"/>
                  </a:ext>
                </a:extLst>
              </p:cNvPr>
              <p:cNvSpPr/>
              <p:nvPr/>
            </p:nvSpPr>
            <p:spPr>
              <a:xfrm>
                <a:off x="2153171" y="1754538"/>
                <a:ext cx="190500" cy="182880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5</a:t>
                </a:r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A1316130-72A6-B23D-722B-4987CC88865E}"/>
                  </a:ext>
                </a:extLst>
              </p:cNvPr>
              <p:cNvSpPr/>
              <p:nvPr/>
            </p:nvSpPr>
            <p:spPr>
              <a:xfrm>
                <a:off x="858268" y="1809270"/>
                <a:ext cx="198120" cy="181304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1</a:t>
                </a:r>
              </a:p>
            </p:txBody>
          </p:sp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7D6E622F-076D-0F17-E0CE-839D0C5F49B0}"/>
                  </a:ext>
                </a:extLst>
              </p:cNvPr>
              <p:cNvSpPr/>
              <p:nvPr/>
            </p:nvSpPr>
            <p:spPr>
              <a:xfrm>
                <a:off x="2278380" y="3147884"/>
                <a:ext cx="144755" cy="13633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4</a:t>
                </a:r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4348E6C2-D83E-B792-466F-A8D488F97502}"/>
                  </a:ext>
                </a:extLst>
              </p:cNvPr>
              <p:cNvSpPr/>
              <p:nvPr/>
            </p:nvSpPr>
            <p:spPr>
              <a:xfrm>
                <a:off x="2343753" y="2492023"/>
                <a:ext cx="190500" cy="18288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3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812C96-AB92-4B77-117B-A9B566D65E94}"/>
                  </a:ext>
                </a:extLst>
              </p:cNvPr>
              <p:cNvCxnSpPr>
                <a:cxnSpLocks/>
                <a:stCxn id="14" idx="2"/>
                <a:endCxn id="19" idx="5"/>
              </p:cNvCxnSpPr>
              <p:nvPr/>
            </p:nvCxnSpPr>
            <p:spPr>
              <a:xfrm flipH="1" flipV="1">
                <a:off x="1027374" y="1964023"/>
                <a:ext cx="336606" cy="390557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9D95B88-4632-FD64-03AD-6DDB55FD761C}"/>
                  </a:ext>
                </a:extLst>
              </p:cNvPr>
              <p:cNvCxnSpPr>
                <a:cxnSpLocks/>
                <a:stCxn id="15" idx="3"/>
                <a:endCxn id="14" idx="7"/>
              </p:cNvCxnSpPr>
              <p:nvPr/>
            </p:nvCxnSpPr>
            <p:spPr>
              <a:xfrm flipH="1">
                <a:off x="1526582" y="2022478"/>
                <a:ext cx="123069" cy="267444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A563DE5-899B-BEBF-D9EB-1CD752D9B773}"/>
                  </a:ext>
                </a:extLst>
              </p:cNvPr>
              <p:cNvCxnSpPr>
                <a:cxnSpLocks/>
                <a:stCxn id="18" idx="2"/>
                <a:endCxn id="15" idx="6"/>
              </p:cNvCxnSpPr>
              <p:nvPr/>
            </p:nvCxnSpPr>
            <p:spPr>
              <a:xfrm flipH="1">
                <a:off x="1760220" y="1845978"/>
                <a:ext cx="392951" cy="133395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FD4FD54-38BF-17B2-0FF0-4B4BCCB516E3}"/>
                  </a:ext>
                </a:extLst>
              </p:cNvPr>
              <p:cNvCxnSpPr>
                <a:cxnSpLocks/>
                <a:stCxn id="16" idx="1"/>
                <a:endCxn id="14" idx="5"/>
              </p:cNvCxnSpPr>
              <p:nvPr/>
            </p:nvCxnSpPr>
            <p:spPr>
              <a:xfrm flipH="1" flipV="1">
                <a:off x="1526582" y="2419238"/>
                <a:ext cx="263768" cy="34424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166AEB9-20F5-7CF4-2743-89C431C6A214}"/>
                  </a:ext>
                </a:extLst>
              </p:cNvPr>
              <p:cNvCxnSpPr>
                <a:cxnSpLocks/>
                <a:stCxn id="14" idx="3"/>
                <a:endCxn id="17" idx="7"/>
              </p:cNvCxnSpPr>
              <p:nvPr/>
            </p:nvCxnSpPr>
            <p:spPr>
              <a:xfrm flipH="1">
                <a:off x="1140734" y="2419238"/>
                <a:ext cx="251144" cy="572548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78D3E83-4533-15A1-466B-3051206CDC39}"/>
                  </a:ext>
                </a:extLst>
              </p:cNvPr>
              <p:cNvCxnSpPr>
                <a:cxnSpLocks/>
                <a:stCxn id="16" idx="6"/>
                <a:endCxn id="21" idx="3"/>
              </p:cNvCxnSpPr>
              <p:nvPr/>
            </p:nvCxnSpPr>
            <p:spPr>
              <a:xfrm flipV="1">
                <a:off x="1965960" y="2648121"/>
                <a:ext cx="405691" cy="182709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5F64769-A34F-D4D5-0C15-7A112961D2C1}"/>
                  </a:ext>
                </a:extLst>
              </p:cNvPr>
              <p:cNvCxnSpPr>
                <a:cxnSpLocks/>
                <a:stCxn id="16" idx="5"/>
                <a:endCxn id="20" idx="2"/>
              </p:cNvCxnSpPr>
              <p:nvPr/>
            </p:nvCxnSpPr>
            <p:spPr>
              <a:xfrm>
                <a:off x="1935830" y="2898182"/>
                <a:ext cx="342550" cy="317871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82C6DF0-2629-0E3B-6462-06717F8A5CF9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1262868" y="3452124"/>
              <a:ext cx="1574501" cy="233495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617FCC-0E6A-5BCA-F6B1-07449B44BFC5}"/>
                </a:ext>
              </a:extLst>
            </p:cNvPr>
            <p:cNvCxnSpPr>
              <a:stCxn id="17" idx="6"/>
              <a:endCxn id="16" idx="2"/>
            </p:cNvCxnSpPr>
            <p:nvPr/>
          </p:nvCxnSpPr>
          <p:spPr>
            <a:xfrm flipV="1">
              <a:off x="1262868" y="3122067"/>
              <a:ext cx="839340" cy="330057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2E6500E-B3BA-15FB-E1E8-AA3874B035BC}"/>
              </a:ext>
            </a:extLst>
          </p:cNvPr>
          <p:cNvSpPr txBox="1"/>
          <p:nvPr/>
        </p:nvSpPr>
        <p:spPr>
          <a:xfrm>
            <a:off x="461314" y="267609"/>
            <a:ext cx="5410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Evaluation-Parameter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F4A868-BDA1-D70F-8AEF-29F0AC5F3EF9}"/>
                  </a:ext>
                </a:extLst>
              </p:cNvPr>
              <p:cNvSpPr txBox="1"/>
              <p:nvPr/>
            </p:nvSpPr>
            <p:spPr>
              <a:xfrm>
                <a:off x="407302" y="802455"/>
                <a:ext cx="2362275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FFFFFF"/>
                    </a:solidFill>
                    <a:latin typeface="Arial Rounded MT Bold" panose="020F0704030504030204" pitchFamily="34" charset="0"/>
                  </a:rPr>
                  <a:t>p=1, q=[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FFFFFF"/>
                    </a:solidFill>
                    <a:latin typeface="Arial Rounded MT Bold" panose="020F0704030504030204" pitchFamily="34" charset="0"/>
                  </a:rPr>
                  <a:t>]</a:t>
                </a:r>
                <a:endParaRPr lang="zh-CN" altLang="en-US" sz="1800" dirty="0">
                  <a:solidFill>
                    <a:srgbClr val="FFFFFF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F4A868-BDA1-D70F-8AEF-29F0AC5F3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02" y="802455"/>
                <a:ext cx="2362275" cy="372410"/>
              </a:xfrm>
              <a:prstGeom prst="rect">
                <a:avLst/>
              </a:prstGeom>
              <a:blipFill>
                <a:blip r:embed="rId2"/>
                <a:stretch>
                  <a:fillRect l="-2326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BE9F156-94C5-5162-5B48-D37E0AE5E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250926"/>
            <a:ext cx="4572595" cy="29210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2AD0C4-5096-072C-74C6-C908D02DFD4E}"/>
              </a:ext>
            </a:extLst>
          </p:cNvPr>
          <p:cNvSpPr txBox="1"/>
          <p:nvPr/>
        </p:nvSpPr>
        <p:spPr>
          <a:xfrm>
            <a:off x="650630" y="4327858"/>
            <a:ext cx="765370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Montserrat"/>
              </a:rPr>
              <a:t>While a low q encourages outward exploration, it is balanced by a low p which ensures that the walk does not go too far from the start node.</a:t>
            </a:r>
            <a:endParaRPr lang="zh-CN" altLang="en-US" sz="1600" dirty="0">
              <a:solidFill>
                <a:schemeClr val="tx1"/>
              </a:solidFill>
              <a:latin typeface="Montserra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A4E5C1-8FDB-6378-EA62-D48FDCD71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50926"/>
            <a:ext cx="4572591" cy="29210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1BBAA3-3B44-76D0-E821-064EA8211308}"/>
              </a:ext>
            </a:extLst>
          </p:cNvPr>
          <p:cNvSpPr txBox="1"/>
          <p:nvPr/>
        </p:nvSpPr>
        <p:spPr>
          <a:xfrm>
            <a:off x="52471" y="1457303"/>
            <a:ext cx="598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Arial Rounded MT Bold" panose="020F0704030504030204" pitchFamily="34" charset="0"/>
              </a:rPr>
              <a:t>0.25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F87FED-7986-E5EB-FEA9-451860A303DA}"/>
              </a:ext>
            </a:extLst>
          </p:cNvPr>
          <p:cNvSpPr txBox="1"/>
          <p:nvPr/>
        </p:nvSpPr>
        <p:spPr>
          <a:xfrm>
            <a:off x="4624472" y="1433856"/>
            <a:ext cx="598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Arial Rounded MT Bold" panose="020F0704030504030204" pitchFamily="34" charset="0"/>
              </a:rPr>
              <a:t>0.12</a:t>
            </a:r>
            <a:endParaRPr lang="zh-CN" altLang="en-US" dirty="0"/>
          </a:p>
        </p:txBody>
      </p:sp>
      <p:pic>
        <p:nvPicPr>
          <p:cNvPr id="10" name="图片 9" descr="文本&#10;&#10;已自动生成说明">
            <a:extLst>
              <a:ext uri="{FF2B5EF4-FFF2-40B4-BE49-F238E27FC236}">
                <a16:creationId xmlns:a16="http://schemas.microsoft.com/office/drawing/2014/main" id="{9C23A8D6-1BBD-C421-9458-99D31628B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446" y="754799"/>
            <a:ext cx="3945673" cy="4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76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925206" y="1173188"/>
            <a:ext cx="15516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925206" y="2120896"/>
            <a:ext cx="816213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FUTURE DIRECTIONS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421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19363-3F1B-C47A-94DE-EB9FFCB0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Walk in predictions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EBC71B8-BE76-6AB7-E135-3316DB48B0C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93888" y="3515107"/>
            <a:ext cx="6199643" cy="1492557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zh-CN" altLang="en-US" dirty="0"/>
              <a:t>Their algorithms based on learning automata</a:t>
            </a:r>
          </a:p>
          <a:p>
            <a:pPr algn="l">
              <a:buFont typeface="Arial"/>
              <a:buChar char="•"/>
            </a:pPr>
            <a:r>
              <a:rPr lang="zh-CN" altLang="en-US" dirty="0"/>
              <a:t>Based on Q-learning</a:t>
            </a:r>
          </a:p>
          <a:p>
            <a:pPr algn="l">
              <a:buFont typeface="Arial"/>
              <a:buChar char="•"/>
            </a:pPr>
            <a:r>
              <a:rPr lang="zh-CN" altLang="en-US" dirty="0"/>
              <a:t>Based on deep learning and neural network</a:t>
            </a:r>
          </a:p>
          <a:p>
            <a:pPr algn="l">
              <a:buFont typeface="Arial"/>
              <a:buChar char="•"/>
            </a:pPr>
            <a:r>
              <a:rPr lang="zh-CN" altLang="en-US" dirty="0"/>
              <a:t>Based on game theory</a:t>
            </a:r>
          </a:p>
          <a:p>
            <a:pPr algn="l">
              <a:buFont typeface="Arial"/>
              <a:buChar char="•"/>
            </a:pPr>
            <a:r>
              <a:rPr lang="zh-CN" altLang="en-US" dirty="0"/>
              <a:t>Their algorithms for complex analysis</a:t>
            </a:r>
          </a:p>
          <a:p>
            <a:pPr algn="l">
              <a:buFont typeface="Arial"/>
              <a:buChar char="•"/>
            </a:pPr>
            <a:r>
              <a:rPr lang="zh-CN" altLang="en-US" dirty="0"/>
              <a:t>Chemical molecules</a:t>
            </a:r>
          </a:p>
          <a:p>
            <a:pPr algn="l">
              <a:buFont typeface="Arial"/>
              <a:buChar char="•"/>
            </a:pP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9FA69-66C0-6CF6-289E-741598DF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95" y="1326532"/>
            <a:ext cx="7535027" cy="19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0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43"/>
          <p:cNvSpPr txBox="1">
            <a:spLocks noGrp="1"/>
          </p:cNvSpPr>
          <p:nvPr>
            <p:ph type="title"/>
          </p:nvPr>
        </p:nvSpPr>
        <p:spPr>
          <a:xfrm>
            <a:off x="266376" y="278684"/>
            <a:ext cx="78260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Understanding Graphs for Representation Learning</a:t>
            </a:r>
            <a:endParaRPr sz="21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9F1846-1681-54D7-E172-8C21FD61D859}"/>
              </a:ext>
            </a:extLst>
          </p:cNvPr>
          <p:cNvCxnSpPr>
            <a:cxnSpLocks/>
          </p:cNvCxnSpPr>
          <p:nvPr/>
        </p:nvCxnSpPr>
        <p:spPr>
          <a:xfrm>
            <a:off x="1986508" y="1409413"/>
            <a:ext cx="0" cy="41635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1443;p43">
                <a:extLst>
                  <a:ext uri="{FF2B5EF4-FFF2-40B4-BE49-F238E27FC236}">
                    <a16:creationId xmlns:a16="http://schemas.microsoft.com/office/drawing/2014/main" id="{9A43AD07-5678-5FEA-5866-00D95551B3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344" y="976989"/>
                <a:ext cx="2714267" cy="383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Montserrat Black"/>
                  <a:buNone/>
                  <a:defRPr sz="3200" b="0" i="0" u="none" strike="noStrike" cap="none">
                    <a:solidFill>
                      <a:schemeClr val="dk1"/>
                    </a:solidFill>
                    <a:latin typeface="Montserrat Black"/>
                    <a:ea typeface="Montserrat Black"/>
                    <a:cs typeface="Montserrat Black"/>
                    <a:sym typeface="Montserrat Black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Bebas Neue"/>
                  <a:buNone/>
                  <a:defRPr sz="32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Bebas Neue"/>
                  <a:buNone/>
                  <a:defRPr sz="32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Bebas Neue"/>
                  <a:buNone/>
                  <a:defRPr sz="32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Bebas Neue"/>
                  <a:buNone/>
                  <a:defRPr sz="32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Bebas Neue"/>
                  <a:buNone/>
                  <a:defRPr sz="32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Bebas Neue"/>
                  <a:buNone/>
                  <a:defRPr sz="32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Bebas Neue"/>
                  <a:buNone/>
                  <a:defRPr sz="32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Bebas Neue"/>
                  <a:buNone/>
                  <a:defRPr sz="32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2" name="Google Shape;1443;p43">
                <a:extLst>
                  <a:ext uri="{FF2B5EF4-FFF2-40B4-BE49-F238E27FC236}">
                    <a16:creationId xmlns:a16="http://schemas.microsoft.com/office/drawing/2014/main" id="{9A43AD07-5678-5FEA-5866-00D95551B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44" y="976989"/>
                <a:ext cx="2714267" cy="383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870749-1E48-CC2A-7D3D-B38789FF2450}"/>
              </a:ext>
            </a:extLst>
          </p:cNvPr>
          <p:cNvSpPr txBox="1"/>
          <p:nvPr/>
        </p:nvSpPr>
        <p:spPr>
          <a:xfrm>
            <a:off x="1313851" y="1407663"/>
            <a:ext cx="818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Montserrat" panose="00000500000000000000" pitchFamily="2" charset="0"/>
              </a:rPr>
              <a:t>Ajay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8CB7E9-4B1A-150B-16A9-702E2B398B49}"/>
              </a:ext>
            </a:extLst>
          </p:cNvPr>
          <p:cNvGrpSpPr/>
          <p:nvPr/>
        </p:nvGrpSpPr>
        <p:grpSpPr>
          <a:xfrm>
            <a:off x="5245126" y="1581823"/>
            <a:ext cx="3272791" cy="2369009"/>
            <a:chOff x="5153686" y="1482098"/>
            <a:chExt cx="3272791" cy="2369009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877CB640-7F85-10B7-1F74-9C9124BE57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81238913"/>
                </p:ext>
              </p:extLst>
            </p:nvPr>
          </p:nvGraphicFramePr>
          <p:xfrm>
            <a:off x="5153686" y="1531455"/>
            <a:ext cx="3272791" cy="23196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5EFF04-62E7-F23E-DA77-2D5B92D665C0}"/>
                </a:ext>
              </a:extLst>
            </p:cNvPr>
            <p:cNvSpPr txBox="1"/>
            <p:nvPr/>
          </p:nvSpPr>
          <p:spPr>
            <a:xfrm>
              <a:off x="6120068" y="1540252"/>
              <a:ext cx="5855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rgbClr val="00B0F0"/>
                  </a:solidFill>
                  <a:latin typeface="Montserrat" panose="00000500000000000000" pitchFamily="2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91A4C1-0395-7651-A99A-FD8E5A2BA28E}"/>
                </a:ext>
              </a:extLst>
            </p:cNvPr>
            <p:cNvSpPr txBox="1"/>
            <p:nvPr/>
          </p:nvSpPr>
          <p:spPr>
            <a:xfrm>
              <a:off x="6502395" y="1778283"/>
              <a:ext cx="5855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rgbClr val="00B0F0"/>
                  </a:solidFill>
                  <a:latin typeface="Montserrat" panose="00000500000000000000" pitchFamily="2" charset="0"/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8D4EFC-2BF1-0F87-7054-63BDA2965C80}"/>
                </a:ext>
              </a:extLst>
            </p:cNvPr>
            <p:cNvSpPr txBox="1"/>
            <p:nvPr/>
          </p:nvSpPr>
          <p:spPr>
            <a:xfrm>
              <a:off x="6705614" y="1482098"/>
              <a:ext cx="5855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rgbClr val="00B0F0"/>
                  </a:solidFill>
                  <a:latin typeface="Montserrat" panose="00000500000000000000" pitchFamily="2" charset="0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4561EA-1A52-421B-5AC3-26EB51B849F3}"/>
                </a:ext>
              </a:extLst>
            </p:cNvPr>
            <p:cNvSpPr txBox="1"/>
            <p:nvPr/>
          </p:nvSpPr>
          <p:spPr>
            <a:xfrm>
              <a:off x="6578153" y="2178596"/>
              <a:ext cx="5855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accent1"/>
                  </a:solidFill>
                  <a:latin typeface="Montserrat" panose="00000500000000000000" pitchFamily="2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71B6A8-C7D8-6162-0823-DC545F251D5A}"/>
                </a:ext>
              </a:extLst>
            </p:cNvPr>
            <p:cNvSpPr txBox="1"/>
            <p:nvPr/>
          </p:nvSpPr>
          <p:spPr>
            <a:xfrm>
              <a:off x="6398243" y="2542911"/>
              <a:ext cx="5855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accent1"/>
                  </a:solidFill>
                  <a:latin typeface="Montserrat" panose="00000500000000000000" pitchFamily="2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DE07F3-4B7A-140C-2E4C-EB5ED26B62F1}"/>
                </a:ext>
              </a:extLst>
            </p:cNvPr>
            <p:cNvSpPr txBox="1"/>
            <p:nvPr/>
          </p:nvSpPr>
          <p:spPr>
            <a:xfrm>
              <a:off x="6818256" y="2426151"/>
              <a:ext cx="5855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5E5A8B-0856-0EE9-2444-0F8D676D2F4D}"/>
                </a:ext>
              </a:extLst>
            </p:cNvPr>
            <p:cNvSpPr txBox="1"/>
            <p:nvPr/>
          </p:nvSpPr>
          <p:spPr>
            <a:xfrm>
              <a:off x="7239457" y="2437739"/>
              <a:ext cx="5855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84E923-2194-3166-DACC-94B4859B9129}"/>
                </a:ext>
              </a:extLst>
            </p:cNvPr>
            <p:cNvSpPr txBox="1"/>
            <p:nvPr/>
          </p:nvSpPr>
          <p:spPr>
            <a:xfrm>
              <a:off x="6727771" y="2707488"/>
              <a:ext cx="5855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90DFD1-2541-4F61-500A-387C9E211959}"/>
              </a:ext>
            </a:extLst>
          </p:cNvPr>
          <p:cNvGrpSpPr/>
          <p:nvPr/>
        </p:nvGrpSpPr>
        <p:grpSpPr>
          <a:xfrm>
            <a:off x="642646" y="1677335"/>
            <a:ext cx="2690326" cy="2483185"/>
            <a:chOff x="822526" y="1547532"/>
            <a:chExt cx="2377874" cy="223781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C266AE4-C908-8160-E373-35345AE8430C}"/>
                </a:ext>
              </a:extLst>
            </p:cNvPr>
            <p:cNvGrpSpPr/>
            <p:nvPr/>
          </p:nvGrpSpPr>
          <p:grpSpPr>
            <a:xfrm>
              <a:off x="822526" y="1547532"/>
              <a:ext cx="2377874" cy="2237811"/>
              <a:chOff x="858268" y="1754538"/>
              <a:chExt cx="1675985" cy="1529682"/>
            </a:xfrm>
          </p:grpSpPr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277CB2B9-0E9C-C520-E10E-F1F0C078A733}"/>
                  </a:ext>
                </a:extLst>
              </p:cNvPr>
              <p:cNvSpPr/>
              <p:nvPr/>
            </p:nvSpPr>
            <p:spPr>
              <a:xfrm>
                <a:off x="1363980" y="2263140"/>
                <a:ext cx="190500" cy="182880"/>
              </a:xfrm>
              <a:prstGeom prst="flowChartConnector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8</a:t>
                </a:r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3E27BF40-3228-BA6A-C8E3-CCDAB6A28766}"/>
                  </a:ext>
                </a:extLst>
              </p:cNvPr>
              <p:cNvSpPr/>
              <p:nvPr/>
            </p:nvSpPr>
            <p:spPr>
              <a:xfrm>
                <a:off x="1630680" y="1918413"/>
                <a:ext cx="129540" cy="121920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2</a:t>
                </a:r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D665A21F-6453-64C7-730E-00AC3AA57455}"/>
                  </a:ext>
                </a:extLst>
              </p:cNvPr>
              <p:cNvSpPr/>
              <p:nvPr/>
            </p:nvSpPr>
            <p:spPr>
              <a:xfrm>
                <a:off x="1760220" y="2735580"/>
                <a:ext cx="205740" cy="190500"/>
              </a:xfrm>
              <a:prstGeom prst="flowChartConnector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7</a:t>
                </a:r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6E2AEABE-E4A0-78A0-F6D1-DBE162BCADE4}"/>
                  </a:ext>
                </a:extLst>
              </p:cNvPr>
              <p:cNvSpPr/>
              <p:nvPr/>
            </p:nvSpPr>
            <p:spPr>
              <a:xfrm>
                <a:off x="978132" y="2965004"/>
                <a:ext cx="190500" cy="1828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6</a:t>
                </a:r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B5A90D09-4D17-3721-A704-F16ED9B01212}"/>
                  </a:ext>
                </a:extLst>
              </p:cNvPr>
              <p:cNvSpPr/>
              <p:nvPr/>
            </p:nvSpPr>
            <p:spPr>
              <a:xfrm>
                <a:off x="2153171" y="1754538"/>
                <a:ext cx="190500" cy="182880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5</a:t>
                </a:r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09A17F6A-077C-896B-01FB-FECEF59DAFD8}"/>
                  </a:ext>
                </a:extLst>
              </p:cNvPr>
              <p:cNvSpPr/>
              <p:nvPr/>
            </p:nvSpPr>
            <p:spPr>
              <a:xfrm>
                <a:off x="858268" y="1809270"/>
                <a:ext cx="198120" cy="181304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1</a:t>
                </a:r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F9FC2F55-51FC-3FF3-057C-20CB68EDCE2B}"/>
                  </a:ext>
                </a:extLst>
              </p:cNvPr>
              <p:cNvSpPr/>
              <p:nvPr/>
            </p:nvSpPr>
            <p:spPr>
              <a:xfrm>
                <a:off x="2278380" y="3147884"/>
                <a:ext cx="144755" cy="13633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4</a:t>
                </a:r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700324E3-9111-BF45-C7B9-350B66A96519}"/>
                  </a:ext>
                </a:extLst>
              </p:cNvPr>
              <p:cNvSpPr/>
              <p:nvPr/>
            </p:nvSpPr>
            <p:spPr>
              <a:xfrm>
                <a:off x="2343753" y="2492023"/>
                <a:ext cx="190500" cy="18288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3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1E5BE48-BDAF-B7EA-36B1-23E600070E4A}"/>
                  </a:ext>
                </a:extLst>
              </p:cNvPr>
              <p:cNvCxnSpPr>
                <a:cxnSpLocks/>
                <a:stCxn id="55" idx="2"/>
                <a:endCxn id="60" idx="5"/>
              </p:cNvCxnSpPr>
              <p:nvPr/>
            </p:nvCxnSpPr>
            <p:spPr>
              <a:xfrm flipH="1" flipV="1">
                <a:off x="1027374" y="1964023"/>
                <a:ext cx="336606" cy="390557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08" name="Straight Connector 1407">
                <a:extLst>
                  <a:ext uri="{FF2B5EF4-FFF2-40B4-BE49-F238E27FC236}">
                    <a16:creationId xmlns:a16="http://schemas.microsoft.com/office/drawing/2014/main" id="{E0DF159A-7C73-F3FC-5495-4C7B06FF5FD5}"/>
                  </a:ext>
                </a:extLst>
              </p:cNvPr>
              <p:cNvCxnSpPr>
                <a:cxnSpLocks/>
                <a:stCxn id="56" idx="3"/>
                <a:endCxn id="55" idx="7"/>
              </p:cNvCxnSpPr>
              <p:nvPr/>
            </p:nvCxnSpPr>
            <p:spPr>
              <a:xfrm flipH="1">
                <a:off x="1526582" y="2022478"/>
                <a:ext cx="123069" cy="267444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09" name="Straight Connector 1408">
                <a:extLst>
                  <a:ext uri="{FF2B5EF4-FFF2-40B4-BE49-F238E27FC236}">
                    <a16:creationId xmlns:a16="http://schemas.microsoft.com/office/drawing/2014/main" id="{9272CA8D-5622-310B-B572-AF62F752FF30}"/>
                  </a:ext>
                </a:extLst>
              </p:cNvPr>
              <p:cNvCxnSpPr>
                <a:cxnSpLocks/>
                <a:stCxn id="59" idx="2"/>
                <a:endCxn id="56" idx="6"/>
              </p:cNvCxnSpPr>
              <p:nvPr/>
            </p:nvCxnSpPr>
            <p:spPr>
              <a:xfrm flipH="1">
                <a:off x="1760220" y="1845978"/>
                <a:ext cx="392951" cy="133395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10" name="Straight Connector 1409">
                <a:extLst>
                  <a:ext uri="{FF2B5EF4-FFF2-40B4-BE49-F238E27FC236}">
                    <a16:creationId xmlns:a16="http://schemas.microsoft.com/office/drawing/2014/main" id="{203D673E-36EC-BBE6-8EF1-7488F0727060}"/>
                  </a:ext>
                </a:extLst>
              </p:cNvPr>
              <p:cNvCxnSpPr>
                <a:cxnSpLocks/>
                <a:stCxn id="57" idx="1"/>
                <a:endCxn id="55" idx="5"/>
              </p:cNvCxnSpPr>
              <p:nvPr/>
            </p:nvCxnSpPr>
            <p:spPr>
              <a:xfrm flipH="1" flipV="1">
                <a:off x="1526582" y="2419238"/>
                <a:ext cx="263768" cy="34424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11" name="Straight Connector 1410">
                <a:extLst>
                  <a:ext uri="{FF2B5EF4-FFF2-40B4-BE49-F238E27FC236}">
                    <a16:creationId xmlns:a16="http://schemas.microsoft.com/office/drawing/2014/main" id="{DDAA33DA-C599-125D-C3AF-05650197C097}"/>
                  </a:ext>
                </a:extLst>
              </p:cNvPr>
              <p:cNvCxnSpPr>
                <a:cxnSpLocks/>
                <a:stCxn id="55" idx="3"/>
                <a:endCxn id="58" idx="7"/>
              </p:cNvCxnSpPr>
              <p:nvPr/>
            </p:nvCxnSpPr>
            <p:spPr>
              <a:xfrm flipH="1">
                <a:off x="1140734" y="2419238"/>
                <a:ext cx="251144" cy="572548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12" name="Straight Connector 1411">
                <a:extLst>
                  <a:ext uri="{FF2B5EF4-FFF2-40B4-BE49-F238E27FC236}">
                    <a16:creationId xmlns:a16="http://schemas.microsoft.com/office/drawing/2014/main" id="{C0A71F13-0A62-0AA8-AF39-C0BF21776C21}"/>
                  </a:ext>
                </a:extLst>
              </p:cNvPr>
              <p:cNvCxnSpPr>
                <a:cxnSpLocks/>
                <a:stCxn id="57" idx="6"/>
                <a:endCxn id="62" idx="3"/>
              </p:cNvCxnSpPr>
              <p:nvPr/>
            </p:nvCxnSpPr>
            <p:spPr>
              <a:xfrm flipV="1">
                <a:off x="1965960" y="2648121"/>
                <a:ext cx="405691" cy="182709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13" name="Straight Connector 1412">
                <a:extLst>
                  <a:ext uri="{FF2B5EF4-FFF2-40B4-BE49-F238E27FC236}">
                    <a16:creationId xmlns:a16="http://schemas.microsoft.com/office/drawing/2014/main" id="{ADCA5D7E-3FC1-0A19-63CC-E1880CA50A26}"/>
                  </a:ext>
                </a:extLst>
              </p:cNvPr>
              <p:cNvCxnSpPr>
                <a:cxnSpLocks/>
                <a:stCxn id="57" idx="5"/>
                <a:endCxn id="61" idx="2"/>
              </p:cNvCxnSpPr>
              <p:nvPr/>
            </p:nvCxnSpPr>
            <p:spPr>
              <a:xfrm>
                <a:off x="1935830" y="2898182"/>
                <a:ext cx="342550" cy="317871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D296C33-B549-D55A-5BBE-B87BF948C2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>
              <a:off x="1262868" y="3452124"/>
              <a:ext cx="1574501" cy="233495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BC44958-73CA-D328-0D76-1545370B906D}"/>
                </a:ext>
              </a:extLst>
            </p:cNvPr>
            <p:cNvCxnSpPr>
              <a:stCxn id="58" idx="6"/>
              <a:endCxn id="57" idx="2"/>
            </p:cNvCxnSpPr>
            <p:nvPr/>
          </p:nvCxnSpPr>
          <p:spPr>
            <a:xfrm flipV="1">
              <a:off x="1262868" y="3122067"/>
              <a:ext cx="839340" cy="330057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38202AD-541B-3618-13B3-CB100606AB7C}"/>
              </a:ext>
            </a:extLst>
          </p:cNvPr>
          <p:cNvGrpSpPr/>
          <p:nvPr/>
        </p:nvGrpSpPr>
        <p:grpSpPr>
          <a:xfrm>
            <a:off x="3718622" y="2240518"/>
            <a:ext cx="1249618" cy="450045"/>
            <a:chOff x="3718622" y="2240518"/>
            <a:chExt cx="1249618" cy="45004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C6DE79-B145-0DC1-71AD-4DD7EE1E9016}"/>
                </a:ext>
              </a:extLst>
            </p:cNvPr>
            <p:cNvCxnSpPr>
              <a:cxnSpLocks/>
            </p:cNvCxnSpPr>
            <p:nvPr/>
          </p:nvCxnSpPr>
          <p:spPr>
            <a:xfrm>
              <a:off x="3718622" y="2690563"/>
              <a:ext cx="12496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9F2AC86-D56A-CFA7-F37B-920CFD16926E}"/>
                    </a:ext>
                  </a:extLst>
                </p:cNvPr>
                <p:cNvSpPr txBox="1"/>
                <p:nvPr/>
              </p:nvSpPr>
              <p:spPr>
                <a:xfrm>
                  <a:off x="3758325" y="2240518"/>
                  <a:ext cx="11702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9F2AC86-D56A-CFA7-F37B-920CFD169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325" y="2240518"/>
                  <a:ext cx="11702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697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683DC-908F-1D68-6862-6CC1BEDD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48" y="280074"/>
            <a:ext cx="7704000" cy="572700"/>
          </a:xfrm>
        </p:spPr>
        <p:txBody>
          <a:bodyPr/>
          <a:lstStyle/>
          <a:p>
            <a:r>
              <a:rPr lang="en-US" sz="2100" dirty="0"/>
              <a:t>Analyzing Graphs with </a:t>
            </a:r>
            <a:r>
              <a:rPr lang="en-OM" sz="2100" dirty="0"/>
              <a:t>Random Walk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E12286-FBDD-CEC3-4259-935D1B846BE5}"/>
              </a:ext>
            </a:extLst>
          </p:cNvPr>
          <p:cNvGrpSpPr/>
          <p:nvPr/>
        </p:nvGrpSpPr>
        <p:grpSpPr>
          <a:xfrm>
            <a:off x="1013460" y="1351740"/>
            <a:ext cx="2581221" cy="2440020"/>
            <a:chOff x="822526" y="1547532"/>
            <a:chExt cx="2377874" cy="223781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EE4D94-3497-7D9F-7CCB-83A8CD395496}"/>
                </a:ext>
              </a:extLst>
            </p:cNvPr>
            <p:cNvGrpSpPr/>
            <p:nvPr/>
          </p:nvGrpSpPr>
          <p:grpSpPr>
            <a:xfrm>
              <a:off x="822526" y="1547532"/>
              <a:ext cx="2377874" cy="2237811"/>
              <a:chOff x="858268" y="1754538"/>
              <a:chExt cx="1675985" cy="1529682"/>
            </a:xfrm>
          </p:grpSpPr>
          <p:sp>
            <p:nvSpPr>
              <p:cNvPr id="12" name="Flowchart: Connector 11">
                <a:extLst>
                  <a:ext uri="{FF2B5EF4-FFF2-40B4-BE49-F238E27FC236}">
                    <a16:creationId xmlns:a16="http://schemas.microsoft.com/office/drawing/2014/main" id="{E87912AD-48F4-05AA-72F1-DE5199627379}"/>
                  </a:ext>
                </a:extLst>
              </p:cNvPr>
              <p:cNvSpPr/>
              <p:nvPr/>
            </p:nvSpPr>
            <p:spPr>
              <a:xfrm>
                <a:off x="1363980" y="2263140"/>
                <a:ext cx="190500" cy="182880"/>
              </a:xfrm>
              <a:prstGeom prst="flowChartConnector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8</a:t>
                </a:r>
              </a:p>
            </p:txBody>
          </p:sp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206241AF-C196-47E7-8F6B-ABC206B25FB3}"/>
                  </a:ext>
                </a:extLst>
              </p:cNvPr>
              <p:cNvSpPr/>
              <p:nvPr/>
            </p:nvSpPr>
            <p:spPr>
              <a:xfrm>
                <a:off x="1630680" y="1918413"/>
                <a:ext cx="129540" cy="121920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2</a:t>
                </a:r>
              </a:p>
            </p:txBody>
          </p:sp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D5F3545F-454E-962B-4E4B-861FD5F4C432}"/>
                  </a:ext>
                </a:extLst>
              </p:cNvPr>
              <p:cNvSpPr/>
              <p:nvPr/>
            </p:nvSpPr>
            <p:spPr>
              <a:xfrm>
                <a:off x="1760220" y="2735580"/>
                <a:ext cx="205740" cy="190500"/>
              </a:xfrm>
              <a:prstGeom prst="flowChartConnector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7</a:t>
                </a:r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D0F929DA-657A-5256-E6A3-D3A7D1EB2CE8}"/>
                  </a:ext>
                </a:extLst>
              </p:cNvPr>
              <p:cNvSpPr/>
              <p:nvPr/>
            </p:nvSpPr>
            <p:spPr>
              <a:xfrm>
                <a:off x="978132" y="2965004"/>
                <a:ext cx="190500" cy="1828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6</a:t>
                </a:r>
              </a:p>
            </p:txBody>
          </p:sp>
          <p:sp>
            <p:nvSpPr>
              <p:cNvPr id="16" name="Flowchart: Connector 15">
                <a:extLst>
                  <a:ext uri="{FF2B5EF4-FFF2-40B4-BE49-F238E27FC236}">
                    <a16:creationId xmlns:a16="http://schemas.microsoft.com/office/drawing/2014/main" id="{97083155-665E-77A5-12DC-43AFDD8A6F70}"/>
                  </a:ext>
                </a:extLst>
              </p:cNvPr>
              <p:cNvSpPr/>
              <p:nvPr/>
            </p:nvSpPr>
            <p:spPr>
              <a:xfrm>
                <a:off x="2153171" y="1754538"/>
                <a:ext cx="190500" cy="182880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5</a:t>
                </a:r>
              </a:p>
            </p:txBody>
          </p:sp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A37642C3-5510-4C83-AB0D-2D2DDE1B0669}"/>
                  </a:ext>
                </a:extLst>
              </p:cNvPr>
              <p:cNvSpPr/>
              <p:nvPr/>
            </p:nvSpPr>
            <p:spPr>
              <a:xfrm>
                <a:off x="858268" y="1809270"/>
                <a:ext cx="198120" cy="181304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1</a:t>
                </a:r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3EB37AE3-37FA-89AE-3227-AE9327E64EEF}"/>
                  </a:ext>
                </a:extLst>
              </p:cNvPr>
              <p:cNvSpPr/>
              <p:nvPr/>
            </p:nvSpPr>
            <p:spPr>
              <a:xfrm>
                <a:off x="2278380" y="3147884"/>
                <a:ext cx="144755" cy="136336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4</a:t>
                </a:r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3D9C8246-F2CE-2168-9058-A5BA0DC1D92B}"/>
                  </a:ext>
                </a:extLst>
              </p:cNvPr>
              <p:cNvSpPr/>
              <p:nvPr/>
            </p:nvSpPr>
            <p:spPr>
              <a:xfrm>
                <a:off x="2343753" y="2492023"/>
                <a:ext cx="190500" cy="18288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3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0E7DEA0-1982-D288-90C3-CF3FF6013ED7}"/>
                  </a:ext>
                </a:extLst>
              </p:cNvPr>
              <p:cNvCxnSpPr>
                <a:cxnSpLocks/>
                <a:stCxn id="12" idx="2"/>
                <a:endCxn id="17" idx="5"/>
              </p:cNvCxnSpPr>
              <p:nvPr/>
            </p:nvCxnSpPr>
            <p:spPr>
              <a:xfrm flipH="1" flipV="1">
                <a:off x="1027374" y="1964023"/>
                <a:ext cx="336606" cy="390557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4FB2F27-F65E-62A8-3370-D859298A46A4}"/>
                  </a:ext>
                </a:extLst>
              </p:cNvPr>
              <p:cNvCxnSpPr>
                <a:cxnSpLocks/>
                <a:stCxn id="13" idx="3"/>
                <a:endCxn id="12" idx="7"/>
              </p:cNvCxnSpPr>
              <p:nvPr/>
            </p:nvCxnSpPr>
            <p:spPr>
              <a:xfrm flipH="1">
                <a:off x="1526582" y="2022478"/>
                <a:ext cx="123069" cy="267444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6046D07-3281-6F7E-8695-7910983546F1}"/>
                  </a:ext>
                </a:extLst>
              </p:cNvPr>
              <p:cNvCxnSpPr>
                <a:cxnSpLocks/>
                <a:stCxn id="16" idx="2"/>
                <a:endCxn id="13" idx="6"/>
              </p:cNvCxnSpPr>
              <p:nvPr/>
            </p:nvCxnSpPr>
            <p:spPr>
              <a:xfrm flipH="1">
                <a:off x="1760220" y="1845978"/>
                <a:ext cx="392951" cy="133395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6635A61-C574-1AED-9A2D-5B755E4EC271}"/>
                  </a:ext>
                </a:extLst>
              </p:cNvPr>
              <p:cNvCxnSpPr>
                <a:cxnSpLocks/>
                <a:stCxn id="14" idx="1"/>
                <a:endCxn id="12" idx="5"/>
              </p:cNvCxnSpPr>
              <p:nvPr/>
            </p:nvCxnSpPr>
            <p:spPr>
              <a:xfrm flipH="1" flipV="1">
                <a:off x="1526582" y="2419238"/>
                <a:ext cx="263768" cy="34424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A897E19-2F71-332A-174E-BBE351B3610A}"/>
                  </a:ext>
                </a:extLst>
              </p:cNvPr>
              <p:cNvCxnSpPr>
                <a:cxnSpLocks/>
                <a:stCxn id="12" idx="3"/>
                <a:endCxn id="15" idx="7"/>
              </p:cNvCxnSpPr>
              <p:nvPr/>
            </p:nvCxnSpPr>
            <p:spPr>
              <a:xfrm flipH="1">
                <a:off x="1140734" y="2419238"/>
                <a:ext cx="251144" cy="572548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9DF5A5-F67C-BCFB-0EF2-3F92AEB941FA}"/>
                  </a:ext>
                </a:extLst>
              </p:cNvPr>
              <p:cNvCxnSpPr>
                <a:cxnSpLocks/>
                <a:stCxn id="14" idx="6"/>
                <a:endCxn id="19" idx="3"/>
              </p:cNvCxnSpPr>
              <p:nvPr/>
            </p:nvCxnSpPr>
            <p:spPr>
              <a:xfrm flipV="1">
                <a:off x="1965960" y="2648121"/>
                <a:ext cx="405691" cy="182709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317A0A5-021A-7DD5-B51E-DA30F3BC121E}"/>
                  </a:ext>
                </a:extLst>
              </p:cNvPr>
              <p:cNvCxnSpPr>
                <a:cxnSpLocks/>
                <a:stCxn id="14" idx="5"/>
                <a:endCxn id="18" idx="2"/>
              </p:cNvCxnSpPr>
              <p:nvPr/>
            </p:nvCxnSpPr>
            <p:spPr>
              <a:xfrm>
                <a:off x="1935830" y="2898182"/>
                <a:ext cx="342550" cy="317871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FB341F1-EAB9-D937-73BB-83747A2A7B3B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1262868" y="3452124"/>
              <a:ext cx="1574501" cy="233495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2AF72E6-FA59-26DC-E04E-01D0F98155AA}"/>
                </a:ext>
              </a:extLst>
            </p:cNvPr>
            <p:cNvCxnSpPr>
              <a:stCxn id="15" idx="6"/>
              <a:endCxn id="14" idx="2"/>
            </p:cNvCxnSpPr>
            <p:nvPr/>
          </p:nvCxnSpPr>
          <p:spPr>
            <a:xfrm flipV="1">
              <a:off x="1262868" y="3122067"/>
              <a:ext cx="839340" cy="330057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ubtitle 2">
            <a:extLst>
              <a:ext uri="{FF2B5EF4-FFF2-40B4-BE49-F238E27FC236}">
                <a16:creationId xmlns:a16="http://schemas.microsoft.com/office/drawing/2014/main" id="{56E9C1D5-8816-34A4-B0CD-2AA2E13BD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4279" y="1607855"/>
            <a:ext cx="4002569" cy="1693758"/>
          </a:xfrm>
        </p:spPr>
        <p:txBody>
          <a:bodyPr/>
          <a:lstStyle/>
          <a:p>
            <a:pPr algn="l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OM" sz="1600" dirty="0"/>
              <a:t>Choose starting point</a:t>
            </a:r>
            <a:r>
              <a:rPr lang="en-US" sz="1600" dirty="0"/>
              <a:t> and steps</a:t>
            </a:r>
            <a:endParaRPr lang="en-OM" sz="1600" dirty="0"/>
          </a:p>
          <a:p>
            <a:pPr marL="139700" indent="0" algn="l">
              <a:buClr>
                <a:schemeClr val="accent6"/>
              </a:buClr>
              <a:buSzPct val="100000"/>
            </a:pPr>
            <a:endParaRPr lang="en-OM" sz="1600" dirty="0"/>
          </a:p>
          <a:p>
            <a:pPr algn="l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Determine probabilities based on neighbor nodes</a:t>
            </a:r>
          </a:p>
          <a:p>
            <a:pPr algn="l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Collect data from walks</a:t>
            </a:r>
            <a:endParaRPr lang="en-OM" sz="1600" dirty="0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A2C6E4D-E40F-6EAB-A310-D2B5381D372C}"/>
              </a:ext>
            </a:extLst>
          </p:cNvPr>
          <p:cNvSpPr txBox="1">
            <a:spLocks/>
          </p:cNvSpPr>
          <p:nvPr/>
        </p:nvSpPr>
        <p:spPr>
          <a:xfrm>
            <a:off x="865362" y="3558630"/>
            <a:ext cx="911117" cy="37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buClr>
                <a:schemeClr val="accent6"/>
              </a:buClr>
              <a:buSzPct val="100000"/>
            </a:pPr>
            <a:r>
              <a:rPr lang="en-US" sz="1600" dirty="0"/>
              <a:t>start</a:t>
            </a:r>
            <a:endParaRPr lang="en-OM" sz="1600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382C1990-D196-AC74-BF01-CA9724DEF116}"/>
              </a:ext>
            </a:extLst>
          </p:cNvPr>
          <p:cNvSpPr txBox="1">
            <a:spLocks/>
          </p:cNvSpPr>
          <p:nvPr/>
        </p:nvSpPr>
        <p:spPr>
          <a:xfrm>
            <a:off x="1881651" y="3183091"/>
            <a:ext cx="911117" cy="37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buClr>
                <a:schemeClr val="accent6"/>
              </a:buClr>
              <a:buSzPct val="100000"/>
            </a:pPr>
            <a:r>
              <a:rPr lang="en-US" dirty="0"/>
              <a:t>1/3</a:t>
            </a:r>
            <a:endParaRPr lang="en-OM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40A300-BBFE-CA6B-A22A-AC506F497FE9}"/>
              </a:ext>
            </a:extLst>
          </p:cNvPr>
          <p:cNvCxnSpPr/>
          <p:nvPr/>
        </p:nvCxnSpPr>
        <p:spPr>
          <a:xfrm>
            <a:off x="1563935" y="3533957"/>
            <a:ext cx="1590529" cy="2360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1D3913-7443-B5ED-C3CB-209491BFE544}"/>
              </a:ext>
            </a:extLst>
          </p:cNvPr>
          <p:cNvCxnSpPr>
            <a:cxnSpLocks/>
          </p:cNvCxnSpPr>
          <p:nvPr/>
        </p:nvCxnSpPr>
        <p:spPr>
          <a:xfrm flipV="1">
            <a:off x="1399724" y="2393556"/>
            <a:ext cx="348094" cy="8421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90453E-0F56-9599-B278-74FC03D686F5}"/>
              </a:ext>
            </a:extLst>
          </p:cNvPr>
          <p:cNvCxnSpPr>
            <a:cxnSpLocks/>
          </p:cNvCxnSpPr>
          <p:nvPr/>
        </p:nvCxnSpPr>
        <p:spPr>
          <a:xfrm flipV="1">
            <a:off x="1724588" y="3156371"/>
            <a:ext cx="648584" cy="24762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ubtitle 2">
            <a:extLst>
              <a:ext uri="{FF2B5EF4-FFF2-40B4-BE49-F238E27FC236}">
                <a16:creationId xmlns:a16="http://schemas.microsoft.com/office/drawing/2014/main" id="{F24F39BC-7571-22DC-2C34-B94552D4B598}"/>
              </a:ext>
            </a:extLst>
          </p:cNvPr>
          <p:cNvSpPr txBox="1">
            <a:spLocks/>
          </p:cNvSpPr>
          <p:nvPr/>
        </p:nvSpPr>
        <p:spPr>
          <a:xfrm>
            <a:off x="973195" y="2602597"/>
            <a:ext cx="911117" cy="37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buClr>
                <a:schemeClr val="accent6"/>
              </a:buClr>
              <a:buSzPct val="100000"/>
            </a:pPr>
            <a:r>
              <a:rPr lang="en-US" dirty="0"/>
              <a:t>1/3</a:t>
            </a:r>
            <a:endParaRPr lang="en-OM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FA45A7F3-6807-0BF2-D09E-40C8CC0D74ED}"/>
              </a:ext>
            </a:extLst>
          </p:cNvPr>
          <p:cNvSpPr txBox="1">
            <a:spLocks/>
          </p:cNvSpPr>
          <p:nvPr/>
        </p:nvSpPr>
        <p:spPr>
          <a:xfrm>
            <a:off x="1917613" y="3637335"/>
            <a:ext cx="911117" cy="37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buClr>
                <a:schemeClr val="accent6"/>
              </a:buClr>
              <a:buSzPct val="100000"/>
            </a:pPr>
            <a:r>
              <a:rPr lang="en-US" dirty="0"/>
              <a:t>1/3</a:t>
            </a:r>
            <a:endParaRPr lang="en-OM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54786605-1991-0238-1064-2C69E2EE4497}"/>
              </a:ext>
            </a:extLst>
          </p:cNvPr>
          <p:cNvSpPr/>
          <p:nvPr/>
        </p:nvSpPr>
        <p:spPr>
          <a:xfrm>
            <a:off x="4961173" y="3837391"/>
            <a:ext cx="222940" cy="217472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7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168AE7B-A714-6C5C-02EA-E839D2A5B4D7}"/>
              </a:ext>
            </a:extLst>
          </p:cNvPr>
          <p:cNvCxnSpPr>
            <a:cxnSpLocks/>
          </p:cNvCxnSpPr>
          <p:nvPr/>
        </p:nvCxnSpPr>
        <p:spPr>
          <a:xfrm flipH="1" flipV="1">
            <a:off x="2152149" y="2425777"/>
            <a:ext cx="323313" cy="42098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8A55C68B-F323-EA82-47C6-FC93FAE43137}"/>
              </a:ext>
            </a:extLst>
          </p:cNvPr>
          <p:cNvSpPr/>
          <p:nvPr/>
        </p:nvSpPr>
        <p:spPr>
          <a:xfrm>
            <a:off x="5552968" y="3828112"/>
            <a:ext cx="222940" cy="22675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8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848FDF-B6AC-E943-76E5-50BE5A664E1E}"/>
              </a:ext>
            </a:extLst>
          </p:cNvPr>
          <p:cNvCxnSpPr>
            <a:cxnSpLocks/>
          </p:cNvCxnSpPr>
          <p:nvPr/>
        </p:nvCxnSpPr>
        <p:spPr>
          <a:xfrm flipV="1">
            <a:off x="1993923" y="1779135"/>
            <a:ext cx="143592" cy="33678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ACCC4DE3-A33F-D65B-0026-20BC11D9A6BA}"/>
              </a:ext>
            </a:extLst>
          </p:cNvPr>
          <p:cNvSpPr/>
          <p:nvPr/>
        </p:nvSpPr>
        <p:spPr>
          <a:xfrm>
            <a:off x="6161947" y="3813474"/>
            <a:ext cx="222940" cy="24138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91A30E4-84A7-5A97-8A60-A1DC8E1349C4}"/>
              </a:ext>
            </a:extLst>
          </p:cNvPr>
          <p:cNvCxnSpPr>
            <a:cxnSpLocks/>
          </p:cNvCxnSpPr>
          <p:nvPr/>
        </p:nvCxnSpPr>
        <p:spPr>
          <a:xfrm flipH="1">
            <a:off x="2152149" y="1899684"/>
            <a:ext cx="113077" cy="2783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4F62F010-93B2-8DD2-AD99-DA339EAC819C}"/>
              </a:ext>
            </a:extLst>
          </p:cNvPr>
          <p:cNvSpPr/>
          <p:nvPr/>
        </p:nvSpPr>
        <p:spPr>
          <a:xfrm>
            <a:off x="6794699" y="3820792"/>
            <a:ext cx="222940" cy="226752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8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3F657-6FA1-EED2-4521-D295385AA48D}"/>
              </a:ext>
            </a:extLst>
          </p:cNvPr>
          <p:cNvCxnSpPr>
            <a:cxnSpLocks/>
          </p:cNvCxnSpPr>
          <p:nvPr/>
        </p:nvCxnSpPr>
        <p:spPr>
          <a:xfrm flipH="1" flipV="1">
            <a:off x="1414135" y="1739217"/>
            <a:ext cx="362344" cy="41064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09B07388-18A8-F9E1-8C52-149580D394B9}"/>
              </a:ext>
            </a:extLst>
          </p:cNvPr>
          <p:cNvSpPr/>
          <p:nvPr/>
        </p:nvSpPr>
        <p:spPr>
          <a:xfrm>
            <a:off x="7427451" y="3813474"/>
            <a:ext cx="222940" cy="24138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2</a:t>
            </a: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CA445FA8-FB9C-717A-70BE-F3329AC57184}"/>
              </a:ext>
            </a:extLst>
          </p:cNvPr>
          <p:cNvSpPr txBox="1">
            <a:spLocks/>
          </p:cNvSpPr>
          <p:nvPr/>
        </p:nvSpPr>
        <p:spPr>
          <a:xfrm>
            <a:off x="1493609" y="4053000"/>
            <a:ext cx="1538239" cy="40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buClr>
                <a:schemeClr val="accent6"/>
              </a:buClr>
              <a:buSzPct val="100000"/>
            </a:pPr>
            <a:r>
              <a:rPr lang="en-US" sz="1600" dirty="0"/>
              <a:t>Steps = 5</a:t>
            </a:r>
            <a:endParaRPr lang="en-OM" sz="1600" dirty="0"/>
          </a:p>
        </p:txBody>
      </p:sp>
      <p:sp>
        <p:nvSpPr>
          <p:cNvPr id="67" name="Subtitle 2">
            <a:extLst>
              <a:ext uri="{FF2B5EF4-FFF2-40B4-BE49-F238E27FC236}">
                <a16:creationId xmlns:a16="http://schemas.microsoft.com/office/drawing/2014/main" id="{847F69AE-F12D-EEB1-CDB2-7AA0BCECF49E}"/>
              </a:ext>
            </a:extLst>
          </p:cNvPr>
          <p:cNvSpPr txBox="1">
            <a:spLocks/>
          </p:cNvSpPr>
          <p:nvPr/>
        </p:nvSpPr>
        <p:spPr>
          <a:xfrm>
            <a:off x="750657" y="1042582"/>
            <a:ext cx="1538239" cy="40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buClr>
                <a:schemeClr val="accent6"/>
              </a:buClr>
              <a:buSzPct val="100000"/>
            </a:pPr>
            <a:r>
              <a:rPr lang="en-US" sz="1600" dirty="0"/>
              <a:t>end</a:t>
            </a:r>
            <a:endParaRPr lang="en-OM" sz="1600" dirty="0"/>
          </a:p>
        </p:txBody>
      </p:sp>
    </p:spTree>
    <p:extLst>
      <p:ext uri="{BB962C8B-B14F-4D97-AF65-F5344CB8AC3E}">
        <p14:creationId xmlns:p14="http://schemas.microsoft.com/office/powerpoint/2010/main" val="423397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3" grpId="1"/>
      <p:bldP spid="44" grpId="0"/>
      <p:bldP spid="44" grpId="1"/>
      <p:bldP spid="45" grpId="0"/>
      <p:bldP spid="45" grpId="1"/>
      <p:bldP spid="47" grpId="0" animBg="1"/>
      <p:bldP spid="52" grpId="0" animBg="1"/>
      <p:bldP spid="55" grpId="0" animBg="1"/>
      <p:bldP spid="60" grpId="0" animBg="1"/>
      <p:bldP spid="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0722-CC0C-D20E-6823-0DDB47F3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SkipGrams</a:t>
            </a:r>
            <a:r>
              <a:rPr lang="en-US" sz="2400" dirty="0"/>
              <a:t> and their relation to </a:t>
            </a:r>
            <a:r>
              <a:rPr lang="en-US" sz="2400" dirty="0" err="1"/>
              <a:t>DeepWalk</a:t>
            </a:r>
            <a:endParaRPr lang="en-US" sz="2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643EE1C-49EC-0398-EBAB-D13A2661C50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262063"/>
            <a:ext cx="9015413" cy="1443037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NLP model: words in sentence context</a:t>
            </a: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  <a:p>
            <a:pPr algn="l">
              <a:buFont typeface="Arial"/>
              <a:buChar char="•"/>
            </a:pPr>
            <a:r>
              <a:rPr lang="en-US" dirty="0"/>
              <a:t>A</a:t>
            </a:r>
            <a:r>
              <a:rPr lang="en-US" dirty="0">
                <a:latin typeface="Montserrat"/>
              </a:rPr>
              <a:t>pplied on the paths to maximize the probability of observing a node's neighborhood</a:t>
            </a:r>
            <a:endParaRPr lang="en-US" dirty="0"/>
          </a:p>
          <a:p>
            <a:pPr algn="l">
              <a:buFont typeface="Arial"/>
              <a:buChar char="•"/>
            </a:pPr>
            <a:endParaRPr lang="en-US" dirty="0">
              <a:latin typeface="Montserrat"/>
            </a:endParaRPr>
          </a:p>
          <a:p>
            <a:pPr algn="l">
              <a:buFont typeface="Arial"/>
              <a:buChar char="•"/>
            </a:pPr>
            <a:r>
              <a:rPr lang="en-US" dirty="0">
                <a:latin typeface="Montserrat"/>
              </a:rPr>
              <a:t>Nodes with similar neighborhood share similar embeddings</a:t>
            </a:r>
          </a:p>
          <a:p>
            <a:pPr marL="139700" indent="0" algn="l"/>
            <a:endParaRPr lang="en-US" dirty="0">
              <a:latin typeface="Montserrat"/>
            </a:endParaRPr>
          </a:p>
          <a:p>
            <a:pPr algn="l">
              <a:buFont typeface="Arial"/>
              <a:buChar char="•"/>
            </a:pPr>
            <a:r>
              <a:rPr lang="en-US" dirty="0">
                <a:latin typeface="Montserrat"/>
              </a:rPr>
              <a:t>The objective function of </a:t>
            </a:r>
            <a:r>
              <a:rPr lang="en-US" dirty="0" err="1">
                <a:latin typeface="Montserrat"/>
              </a:rPr>
              <a:t>DeepWalk</a:t>
            </a:r>
            <a:r>
              <a:rPr lang="en-US" dirty="0">
                <a:latin typeface="Montserrat"/>
              </a:rPr>
              <a:t> is </a:t>
            </a:r>
            <a:r>
              <a:rPr lang="en-US" dirty="0"/>
              <a:t>the following cross entropy</a:t>
            </a:r>
            <a:r>
              <a:rPr lang="en-US" dirty="0">
                <a:latin typeface="Montserrat"/>
              </a:rPr>
              <a:t>:</a:t>
            </a: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3C01D5C-7551-FB5B-4722-F4ADB9416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04" y="2917548"/>
            <a:ext cx="3511825" cy="281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031A4-1BAD-2F13-0DC0-A0A7CA7499F6}"/>
              </a:ext>
            </a:extLst>
          </p:cNvPr>
          <p:cNvSpPr txBox="1"/>
          <p:nvPr/>
        </p:nvSpPr>
        <p:spPr>
          <a:xfrm>
            <a:off x="2208884" y="4157410"/>
            <a:ext cx="39673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/>
              </a:rPr>
              <a:t>W is the window size which restricts the size the random walk context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0EB19E4D-AB04-92F2-9F28-21C0D145DF85}"/>
              </a:ext>
            </a:extLst>
          </p:cNvPr>
          <p:cNvSpPr/>
          <p:nvPr/>
        </p:nvSpPr>
        <p:spPr>
          <a:xfrm>
            <a:off x="3917816" y="3280948"/>
            <a:ext cx="381000" cy="75371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83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4D4B-4629-B834-85CC-9B3F4036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The meaning and transformation of the </a:t>
            </a:r>
            <a:r>
              <a:rPr lang="en-US" sz="1800" err="1"/>
              <a:t>SkipGram</a:t>
            </a:r>
            <a:r>
              <a:rPr lang="en-US" sz="1800" dirty="0"/>
              <a:t> formula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D8B6C-503E-18F7-ED0F-314D3AF68993}"/>
              </a:ext>
            </a:extLst>
          </p:cNvPr>
          <p:cNvSpPr txBox="1"/>
          <p:nvPr/>
        </p:nvSpPr>
        <p:spPr>
          <a:xfrm>
            <a:off x="1408043" y="1068456"/>
            <a:ext cx="4572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/>
              </a:rPr>
              <a:t>Looking back at the previous formula,</a:t>
            </a:r>
          </a:p>
          <a:p>
            <a:r>
              <a:rPr lang="en-US" dirty="0" err="1">
                <a:solidFill>
                  <a:schemeClr val="tx1"/>
                </a:solidFill>
                <a:latin typeface="Montserrat"/>
              </a:rPr>
              <a:t>SkipGram</a:t>
            </a:r>
            <a:r>
              <a:rPr lang="en-US" dirty="0">
                <a:solidFill>
                  <a:schemeClr val="tx1"/>
                </a:solidFill>
                <a:latin typeface="Montserrat"/>
              </a:rPr>
              <a:t> removes the ordering constraint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BE2B2-DD3B-57CB-CB21-357C1D1706E7}"/>
              </a:ext>
            </a:extLst>
          </p:cNvPr>
          <p:cNvSpPr txBox="1"/>
          <p:nvPr/>
        </p:nvSpPr>
        <p:spPr>
          <a:xfrm>
            <a:off x="1408043" y="1668946"/>
            <a:ext cx="37520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/>
              </a:rPr>
              <a:t>In the end, it will be transformed into:</a:t>
            </a: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6B6CDF-FEDB-30AD-D484-5C58B1825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01" y="1376156"/>
            <a:ext cx="2512116" cy="19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745AA-B7B7-AE65-B41E-8CF180CD92DE}"/>
              </a:ext>
            </a:extLst>
          </p:cNvPr>
          <p:cNvSpPr txBox="1"/>
          <p:nvPr/>
        </p:nvSpPr>
        <p:spPr>
          <a:xfrm>
            <a:off x="1408043" y="2534479"/>
            <a:ext cx="50689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/>
              </a:rPr>
              <a:t>Conditional probability                defined using the </a:t>
            </a:r>
            <a:r>
              <a:rPr lang="en-US" dirty="0" err="1">
                <a:solidFill>
                  <a:schemeClr val="tx1"/>
                </a:solidFill>
                <a:latin typeface="Montserrat"/>
              </a:rPr>
              <a:t>softmax</a:t>
            </a:r>
            <a:r>
              <a:rPr lang="en-US" dirty="0">
                <a:solidFill>
                  <a:schemeClr val="tx1"/>
                </a:solidFill>
                <a:latin typeface="Montserrat"/>
              </a:rPr>
              <a:t> function: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94A1524-B2E5-3718-19D6-10D639EA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04" y="2580480"/>
            <a:ext cx="604631" cy="259247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06CBE4E-E6D2-7743-B9DA-14C70E708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656" y="3093968"/>
            <a:ext cx="2908853" cy="140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54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46"/>
          <p:cNvSpPr txBox="1">
            <a:spLocks noGrp="1"/>
          </p:cNvSpPr>
          <p:nvPr>
            <p:ph type="title"/>
          </p:nvPr>
        </p:nvSpPr>
        <p:spPr>
          <a:xfrm>
            <a:off x="1216544" y="1796100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</a:t>
            </a:r>
            <a:br>
              <a:rPr lang="en-US" dirty="0"/>
            </a:br>
            <a:r>
              <a:rPr lang="en-US" dirty="0" err="1"/>
              <a:t>DeepWalk</a:t>
            </a:r>
            <a:endParaRPr dirty="0"/>
          </a:p>
        </p:txBody>
      </p:sp>
      <p:grpSp>
        <p:nvGrpSpPr>
          <p:cNvPr id="1602" name="Google Shape;1602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3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8" name="Google Shape;1608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032138"/>
      </a:lt1>
      <a:dk2>
        <a:srgbClr val="6995D9"/>
      </a:dk2>
      <a:lt2>
        <a:srgbClr val="002E8A"/>
      </a:lt2>
      <a:accent1>
        <a:srgbClr val="00FB87"/>
      </a:accent1>
      <a:accent2>
        <a:srgbClr val="00CCA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1751</Words>
  <Application>Microsoft Office PowerPoint</Application>
  <PresentationFormat>On-screen Show (16:9)</PresentationFormat>
  <Paragraphs>443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 Rounded MT Bold</vt:lpstr>
      <vt:lpstr>Cambria Math</vt:lpstr>
      <vt:lpstr>PT Sans</vt:lpstr>
      <vt:lpstr>inherit</vt:lpstr>
      <vt:lpstr>Bookman Old Style</vt:lpstr>
      <vt:lpstr>Arial</vt:lpstr>
      <vt:lpstr>Adobe 黑体 Std R</vt:lpstr>
      <vt:lpstr>Montserrat</vt:lpstr>
      <vt:lpstr>Montserrat Black</vt:lpstr>
      <vt:lpstr>Anaheim</vt:lpstr>
      <vt:lpstr>Bebas Neue</vt:lpstr>
      <vt:lpstr>等线</vt:lpstr>
      <vt:lpstr>Artificial Intelligence (AI) Technology Consulting by Slidesgo</vt:lpstr>
      <vt:lpstr>RANDOM WALK APPROACHES TO MACHINE LEARNING OF NETWORKS PROJECT PRESENTATION</vt:lpstr>
      <vt:lpstr>TABLE OF CONTENTS</vt:lpstr>
      <vt:lpstr>01</vt:lpstr>
      <vt:lpstr>Understanding Graphs for Representation Learning</vt:lpstr>
      <vt:lpstr>Understanding Graphs for Representation Learning</vt:lpstr>
      <vt:lpstr>Analyzing Graphs with Random Walk</vt:lpstr>
      <vt:lpstr>SkipGrams and their relation to DeepWalk</vt:lpstr>
      <vt:lpstr>The meaning and transformation of the SkipGram formula</vt:lpstr>
      <vt:lpstr>02 DeepWalk</vt:lpstr>
      <vt:lpstr>How DeepWalk Works</vt:lpstr>
      <vt:lpstr>How DeepWalk Works</vt:lpstr>
      <vt:lpstr>How DeepWalk Works</vt:lpstr>
      <vt:lpstr>Why SkipGrams for DeepWalk?</vt:lpstr>
      <vt:lpstr>03 Node2Vec</vt:lpstr>
      <vt:lpstr>How Node2Vec Works</vt:lpstr>
      <vt:lpstr>How Node2Vec Works</vt:lpstr>
      <vt:lpstr>DeepWalk &amp; Node2Vec</vt:lpstr>
      <vt:lpstr>PowerPoint Presentation</vt:lpstr>
      <vt:lpstr>PowerPoint Presentation</vt:lpstr>
      <vt:lpstr>PowerPoint Presentation</vt:lpstr>
      <vt:lpstr>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06</vt:lpstr>
      <vt:lpstr>Random Walk in predictions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WALK APPROACHES TO MACHINE LEARNING OF NETWORKS PROJECT PRESENTATION</dc:title>
  <dc:creator>Admin</dc:creator>
  <cp:lastModifiedBy>Ly, Thinh</cp:lastModifiedBy>
  <cp:revision>132</cp:revision>
  <dcterms:modified xsi:type="dcterms:W3CDTF">2024-04-12T21:24:51Z</dcterms:modified>
</cp:coreProperties>
</file>